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0"/>
  </p:notesMasterIdLst>
  <p:handoutMasterIdLst>
    <p:handoutMasterId r:id="rId11"/>
  </p:handoutMasterIdLst>
  <p:sldIdLst>
    <p:sldId id="274" r:id="rId3"/>
    <p:sldId id="277" r:id="rId4"/>
    <p:sldId id="281" r:id="rId5"/>
    <p:sldId id="280" r:id="rId6"/>
    <p:sldId id="279" r:id="rId7"/>
    <p:sldId id="278" r:id="rId8"/>
    <p:sldId id="283" r:id="rId9"/>
  </p:sldIdLst>
  <p:sldSz cx="12192000" cy="6858000"/>
  <p:notesSz cx="6858000" cy="9144000"/>
  <p:embeddedFontLst>
    <p:embeddedFont>
      <p:font typeface="Suisse Int'l" panose="020B0504000000000000" pitchFamily="34" charset="-78"/>
      <p:regular r:id="rId12"/>
    </p:embeddedFont>
    <p:embeddedFont>
      <p:font typeface="Suisse Int'l Bold" panose="020B0804000000000000" pitchFamily="34" charset="-78"/>
      <p:bold r:id="rId13"/>
    </p:embeddedFont>
    <p:embeddedFont>
      <p:font typeface="Suisse Int'l Italic" panose="020B0804000000000000" pitchFamily="34" charset="0"/>
      <p:regular r:id="rId14"/>
    </p:embeddedFont>
  </p:embeddedFontLst>
  <p:custDataLst>
    <p:tags r:id="rId15"/>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a Schalnich" initials="MS" lastIdx="3" clrIdx="0"/>
  <p:cmAuthor id="1" name="Samanta" initials="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38" autoAdjust="0"/>
  </p:normalViewPr>
  <p:slideViewPr>
    <p:cSldViewPr>
      <p:cViewPr varScale="1">
        <p:scale>
          <a:sx n="78" d="100"/>
          <a:sy n="78" d="100"/>
        </p:scale>
        <p:origin x="850" y="62"/>
      </p:cViewPr>
      <p:guideLst>
        <p:guide pos="416"/>
        <p:guide pos="7256"/>
        <p:guide orient="horz" pos="648"/>
        <p:guide orient="horz" pos="712"/>
        <p:guide orient="horz" pos="3928"/>
        <p:guide orient="horz" pos="38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3" d="100"/>
          <a:sy n="63" d="100"/>
        </p:scale>
        <p:origin x="3134"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683100A-8A72-460F-8D5A-54D1E8721B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2E079F-1A5F-425D-8548-7D6E0BA765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0DBEE4-A35F-451C-BCBF-73654C02E910}" type="datetimeFigureOut">
              <a:rPr lang="en-US" smtClean="0"/>
              <a:t>4/23/2026</a:t>
            </a:fld>
            <a:endParaRPr lang="en-US"/>
          </a:p>
        </p:txBody>
      </p:sp>
      <p:sp>
        <p:nvSpPr>
          <p:cNvPr id="4" name="Footer Placeholder 3">
            <a:extLst>
              <a:ext uri="{FF2B5EF4-FFF2-40B4-BE49-F238E27FC236}">
                <a16:creationId xmlns:a16="http://schemas.microsoft.com/office/drawing/2014/main" id="{CC9FF8A4-6C72-4FA9-92D5-35F646DB18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5BC330F-8964-486B-B51A-F7EA853506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602DDE-B420-4AB0-A81B-677338ED35D9}" type="slidenum">
              <a:rPr lang="en-US" smtClean="0"/>
              <a:t>‹#›</a:t>
            </a:fld>
            <a:endParaRPr lang="en-US"/>
          </a:p>
        </p:txBody>
      </p:sp>
    </p:spTree>
    <p:extLst>
      <p:ext uri="{BB962C8B-B14F-4D97-AF65-F5344CB8AC3E}">
        <p14:creationId xmlns:p14="http://schemas.microsoft.com/office/powerpoint/2010/main" val="2265032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CFBF3B-F983-4F41-9E6C-02008BB91DD1}" type="datetimeFigureOut">
              <a:rPr lang="fr-FR" smtClean="0"/>
              <a:pPr/>
              <a:t>23/04/2026</a:t>
            </a:fld>
            <a:endParaRPr lang="fr-F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8" name="Slide Number Placeholder 7"/>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269082-9D5D-43A3-B675-27AB9B8E552E}" type="slidenum">
              <a:rPr lang="en-US" smtClean="0"/>
              <a:t>‹#›</a:t>
            </a:fld>
            <a:endParaRPr lang="en-US" dirty="0"/>
          </a:p>
        </p:txBody>
      </p:sp>
    </p:spTree>
    <p:extLst>
      <p:ext uri="{BB962C8B-B14F-4D97-AF65-F5344CB8AC3E}">
        <p14:creationId xmlns:p14="http://schemas.microsoft.com/office/powerpoint/2010/main" val="16260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F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2F621E2D-A50B-495F-9AA4-3F10866B781B}" type="datetime1">
              <a:rPr lang="fr-FR" smtClean="0"/>
              <a:t>23/04/2026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1AD6B278-45EA-45CC-9642-20CC60EAB0D1}" type="datetime1">
              <a:rPr lang="fr-FR" smtClean="0"/>
              <a:t>23/04/2026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1AE16925-72EC-42D4-94D3-A1003B939FCE}" type="datetime1">
              <a:rPr lang="fr-FR" smtClean="0"/>
              <a:t>23/04/2026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FA24ED9-1BAC-43CE-92AB-135E2507265C}"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07389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A24ED9-1BAC-43CE-92AB-135E2507265C}"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1369589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A24ED9-1BAC-43CE-92AB-135E2507265C}"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120936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A24ED9-1BAC-43CE-92AB-135E2507265C}"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663014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A24ED9-1BAC-43CE-92AB-135E2507265C}" type="datetimeFigureOut">
              <a:rPr lang="en-US" smtClean="0"/>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3782751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A24ED9-1BAC-43CE-92AB-135E2507265C}" type="datetimeFigureOut">
              <a:rPr lang="en-US" smtClean="0"/>
              <a:t>4/23/2026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1583873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24ED9-1BAC-43CE-92AB-135E2507265C}" type="datetimeFigureOut">
              <a:rPr lang="en-US" smtClean="0"/>
              <a:t>4/23/2026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343812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A24ED9-1BAC-43CE-92AB-135E2507265C}"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686869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83760309-1331-4F8F-AC1F-972AC9046391}" type="datetime1">
              <a:rPr lang="fr-FR" smtClean="0"/>
              <a:t>23/04/2026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A24ED9-1BAC-43CE-92AB-135E2507265C}"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811340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A24ED9-1BAC-43CE-92AB-135E2507265C}"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280487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A24ED9-1BAC-43CE-92AB-135E2507265C}"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277337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B96765-7664-41F5-8267-06B87A0274DD}" type="datetime1">
              <a:rPr lang="fr-FR" smtClean="0"/>
              <a:t>23/04/2026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21FF9947-2A44-4499-8893-791A730D1CEB}" type="datetime1">
              <a:rPr lang="fr-FR" smtClean="0"/>
              <a:t>23/04/2026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A2CD4740-CB78-4DA2-9449-5BA6BAB8E8B9}" type="datetime1">
              <a:rPr lang="fr-FR" smtClean="0"/>
              <a:t>23/04/2026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774D13E3-8353-4C2E-BE7C-26AE1B623ED5}" type="datetime1">
              <a:rPr lang="fr-FR" smtClean="0"/>
              <a:t>23/04/2026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413025-920A-462C-B19C-06B25E7A86DA}" type="datetime1">
              <a:rPr lang="fr-FR" smtClean="0"/>
              <a:t>23/04/2026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a:xfrm>
            <a:off x="9245600" y="6356351"/>
            <a:ext cx="2844800" cy="365125"/>
          </a:xfrm>
        </p:spPr>
        <p:txBody>
          <a:bodyPr/>
          <a:lstStyle/>
          <a:p>
            <a:fld id="{FCAEAE96-855E-42B1-8DE9-9C9E68DE18C5}"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14D6D2-AC3E-41CF-B9A3-5BCCE2F511AB}" type="datetime1">
              <a:rPr lang="fr-FR" smtClean="0"/>
              <a:t>23/04/2026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128312-C233-4B5A-993A-6F581BBA2EDC}" type="datetime1">
              <a:rPr lang="fr-FR" smtClean="0"/>
              <a:t>23/04/2026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CFA5E1-D094-4A0B-B20B-B561C85E6A82}" type="datetime1">
              <a:rPr lang="fr-FR" smtClean="0"/>
              <a:t>23/04/2026</a:t>
            </a:fld>
            <a:endParaRPr lang="fr-F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EAE96-855E-42B1-8DE9-9C9E68DE18C5}"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24ED9-1BAC-43CE-92AB-135E2507265C}" type="datetimeFigureOut">
              <a:rPr lang="en-US" smtClean="0"/>
              <a:t>4/23/2026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29872-1DA2-4001-977B-942AFF1DF91F}" type="slidenum">
              <a:rPr lang="en-US" smtClean="0"/>
              <a:t>‹#›</a:t>
            </a:fld>
            <a:endParaRPr lang="en-US"/>
          </a:p>
        </p:txBody>
      </p:sp>
    </p:spTree>
    <p:extLst>
      <p:ext uri="{BB962C8B-B14F-4D97-AF65-F5344CB8AC3E}">
        <p14:creationId xmlns:p14="http://schemas.microsoft.com/office/powerpoint/2010/main" val="1664086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sciforum.net/login" TargetMode="External"/><Relationship Id="rId2" Type="http://schemas.openxmlformats.org/officeDocument/2006/relationships/hyperlink" Target="https://sciforum.net/event/ECMC-P2026" TargetMode="Externa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006403-587B-4649-B308-93250010079D}"/>
              </a:ext>
            </a:extLst>
          </p:cNvPr>
          <p:cNvSpPr txBox="1"/>
          <p:nvPr/>
        </p:nvSpPr>
        <p:spPr>
          <a:xfrm>
            <a:off x="660400" y="4584778"/>
            <a:ext cx="10858500" cy="1323439"/>
          </a:xfrm>
          <a:prstGeom prst="rect">
            <a:avLst/>
          </a:prstGeom>
          <a:noFill/>
        </p:spPr>
        <p:txBody>
          <a:bodyPr wrap="square" rtlCol="0">
            <a:spAutoFit/>
          </a:bodyPr>
          <a:lstStyle/>
          <a:p>
            <a:endParaRPr lang="en-US" b="1" baseline="30000" noProof="0" dirty="0">
              <a:latin typeface="Suisse Int'l" panose="020B0504000000000000" pitchFamily="34" charset="-78"/>
              <a:cs typeface="Suisse Int'l" panose="020B0504000000000000" pitchFamily="34" charset="-78"/>
            </a:endParaRPr>
          </a:p>
          <a:p>
            <a:r>
              <a:rPr lang="en-US" baseline="30000" noProof="0" dirty="0">
                <a:latin typeface="Suisse Int'l" panose="020B0504000000000000" pitchFamily="34" charset="-78"/>
                <a:cs typeface="Suisse Int'l" panose="020B0504000000000000" pitchFamily="34" charset="-78"/>
              </a:rPr>
              <a:t>1</a:t>
            </a:r>
            <a:r>
              <a:rPr lang="en-US" noProof="0" dirty="0">
                <a:latin typeface="Suisse Int'l" panose="020B0504000000000000" pitchFamily="34" charset="-78"/>
                <a:cs typeface="Suisse Int'l" panose="020B0504000000000000" pitchFamily="34" charset="-78"/>
              </a:rPr>
              <a:t> Full Affiliation, Address; </a:t>
            </a:r>
            <a:br>
              <a:rPr lang="en-US" noProof="0" dirty="0">
                <a:latin typeface="Suisse Int'l" panose="020B0504000000000000" pitchFamily="34" charset="-78"/>
                <a:cs typeface="Suisse Int'l" panose="020B0504000000000000" pitchFamily="34" charset="-78"/>
              </a:rPr>
            </a:br>
            <a:r>
              <a:rPr lang="en-US" baseline="30000" noProof="0" dirty="0">
                <a:latin typeface="Suisse Int'l" panose="020B0504000000000000" pitchFamily="34" charset="-78"/>
                <a:cs typeface="Suisse Int'l" panose="020B0504000000000000" pitchFamily="34" charset="-78"/>
              </a:rPr>
              <a:t>2</a:t>
            </a:r>
            <a:r>
              <a:rPr lang="en-US" noProof="0" dirty="0">
                <a:latin typeface="Suisse Int'l" panose="020B0504000000000000" pitchFamily="34" charset="-78"/>
                <a:cs typeface="Suisse Int'l" panose="020B0504000000000000" pitchFamily="34" charset="-78"/>
              </a:rPr>
              <a:t> Full Affiliation, Address. </a:t>
            </a:r>
          </a:p>
          <a:p>
            <a:endParaRPr lang="en-US" noProof="0" dirty="0">
              <a:latin typeface="Suisse Int'l" panose="020B0504000000000000" pitchFamily="34" charset="-78"/>
              <a:cs typeface="Suisse Int'l" panose="020B0504000000000000" pitchFamily="34" charset="-78"/>
            </a:endParaRPr>
          </a:p>
          <a:p>
            <a:r>
              <a:rPr lang="en-US" sz="1400" b="1" noProof="0" dirty="0">
                <a:latin typeface="Suisse Int'l" panose="020B0504000000000000" pitchFamily="34" charset="-78"/>
                <a:cs typeface="Suisse Int'l" panose="020B0504000000000000" pitchFamily="34" charset="-78"/>
              </a:rPr>
              <a:t>*</a:t>
            </a:r>
            <a:r>
              <a:rPr lang="en-US" sz="1400" noProof="0" dirty="0">
                <a:latin typeface="Suisse Int'l" panose="020B0504000000000000" pitchFamily="34" charset="-78"/>
                <a:cs typeface="Suisse Int'l" panose="020B0504000000000000" pitchFamily="34" charset="-78"/>
              </a:rPr>
              <a:t> Corresponding author: author@email.com</a:t>
            </a:r>
          </a:p>
        </p:txBody>
      </p:sp>
      <p:sp>
        <p:nvSpPr>
          <p:cNvPr id="6" name="TextBox 5">
            <a:extLst>
              <a:ext uri="{FF2B5EF4-FFF2-40B4-BE49-F238E27FC236}">
                <a16:creationId xmlns:a16="http://schemas.microsoft.com/office/drawing/2014/main" id="{5057B38A-2EBC-4A9B-A52D-D618ADC611F1}"/>
              </a:ext>
            </a:extLst>
          </p:cNvPr>
          <p:cNvSpPr txBox="1"/>
          <p:nvPr/>
        </p:nvSpPr>
        <p:spPr>
          <a:xfrm>
            <a:off x="666750" y="6235700"/>
            <a:ext cx="10858500" cy="369332"/>
          </a:xfrm>
          <a:prstGeom prst="rect">
            <a:avLst/>
          </a:prstGeom>
          <a:noFill/>
        </p:spPr>
        <p:txBody>
          <a:bodyPr wrap="square" rtlCol="0">
            <a:spAutoFit/>
          </a:bodyPr>
          <a:lstStyle/>
          <a:p>
            <a:pPr algn="ctr"/>
            <a:r>
              <a:rPr lang="en-US" noProof="0" dirty="0">
                <a:latin typeface="Suisse Int'l" panose="020B0504000000000000" pitchFamily="34" charset="-78"/>
                <a:cs typeface="Suisse Int'l" panose="020B0504000000000000" pitchFamily="34" charset="-78"/>
              </a:rPr>
              <a:t>Insert logos of your lab/institution here</a:t>
            </a:r>
          </a:p>
        </p:txBody>
      </p:sp>
      <p:sp>
        <p:nvSpPr>
          <p:cNvPr id="11" name="TextBox 10">
            <a:extLst>
              <a:ext uri="{FF2B5EF4-FFF2-40B4-BE49-F238E27FC236}">
                <a16:creationId xmlns:a16="http://schemas.microsoft.com/office/drawing/2014/main" id="{7B7690CB-2602-F7D3-78D7-0600DC0F4FAD}"/>
              </a:ext>
            </a:extLst>
          </p:cNvPr>
          <p:cNvSpPr txBox="1"/>
          <p:nvPr/>
        </p:nvSpPr>
        <p:spPr>
          <a:xfrm>
            <a:off x="660400" y="3301587"/>
            <a:ext cx="10858500" cy="646331"/>
          </a:xfrm>
          <a:prstGeom prst="rect">
            <a:avLst/>
          </a:prstGeom>
          <a:noFill/>
        </p:spPr>
        <p:txBody>
          <a:bodyPr wrap="square" rtlCol="0">
            <a:spAutoFit/>
          </a:bodyPr>
          <a:lstStyle/>
          <a:p>
            <a:pPr algn="ctr"/>
            <a:r>
              <a:rPr lang="en-US" sz="3600" noProof="0" dirty="0">
                <a:latin typeface="Suisse Int'l Bold" panose="020B0804000000000000" pitchFamily="34" charset="-78"/>
                <a:cs typeface="Suisse Int'l Bold" panose="020B0804000000000000" pitchFamily="34" charset="-78"/>
              </a:rPr>
              <a:t>Your Presentation title</a:t>
            </a:r>
          </a:p>
        </p:txBody>
      </p:sp>
      <p:pic>
        <p:nvPicPr>
          <p:cNvPr id="7" name="Picture 6">
            <a:extLst>
              <a:ext uri="{FF2B5EF4-FFF2-40B4-BE49-F238E27FC236}">
                <a16:creationId xmlns:a16="http://schemas.microsoft.com/office/drawing/2014/main" id="{758C6AEB-595B-4C09-9C34-4D8C4F7A4F8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3048000"/>
          </a:xfrm>
          <a:prstGeom prst="rect">
            <a:avLst/>
          </a:prstGeom>
        </p:spPr>
      </p:pic>
      <p:sp>
        <p:nvSpPr>
          <p:cNvPr id="4" name="TextBox 3">
            <a:extLst>
              <a:ext uri="{FF2B5EF4-FFF2-40B4-BE49-F238E27FC236}">
                <a16:creationId xmlns:a16="http://schemas.microsoft.com/office/drawing/2014/main" id="{101DFB04-6F0B-65C3-E06D-161263475251}"/>
              </a:ext>
            </a:extLst>
          </p:cNvPr>
          <p:cNvSpPr txBox="1"/>
          <p:nvPr/>
        </p:nvSpPr>
        <p:spPr>
          <a:xfrm>
            <a:off x="660400" y="4062413"/>
            <a:ext cx="10858500" cy="369332"/>
          </a:xfrm>
          <a:prstGeom prst="rect">
            <a:avLst/>
          </a:prstGeom>
          <a:noFill/>
        </p:spPr>
        <p:txBody>
          <a:bodyPr wrap="square">
            <a:spAutoFit/>
          </a:bodyPr>
          <a:lstStyle/>
          <a:p>
            <a:pPr algn="ctr"/>
            <a:r>
              <a:rPr lang="en-US" b="1" noProof="0" dirty="0" err="1">
                <a:latin typeface="Suisse Int'l" panose="020B0504000000000000" pitchFamily="34" charset="-78"/>
                <a:cs typeface="Suisse Int'l" panose="020B0504000000000000" pitchFamily="34" charset="-78"/>
              </a:rPr>
              <a:t>Firstname</a:t>
            </a:r>
            <a:r>
              <a:rPr lang="en-US" b="1" noProof="0" dirty="0">
                <a:latin typeface="Suisse Int'l" panose="020B0504000000000000" pitchFamily="34" charset="-78"/>
                <a:cs typeface="Suisse Int'l" panose="020B0504000000000000" pitchFamily="34" charset="-78"/>
              </a:rPr>
              <a:t> Lastname </a:t>
            </a:r>
            <a:r>
              <a:rPr lang="en-US" b="1" baseline="30000" noProof="0" dirty="0">
                <a:latin typeface="Suisse Int'l" panose="020B0504000000000000" pitchFamily="34" charset="-78"/>
                <a:cs typeface="Suisse Int'l" panose="020B0504000000000000" pitchFamily="34" charset="-78"/>
              </a:rPr>
              <a:t>1,</a:t>
            </a:r>
            <a:r>
              <a:rPr lang="en-US" b="1" noProof="0" dirty="0">
                <a:latin typeface="Suisse Int'l" panose="020B0504000000000000" pitchFamily="34" charset="-78"/>
                <a:cs typeface="Suisse Int'l" panose="020B0504000000000000" pitchFamily="34" charset="-78"/>
              </a:rPr>
              <a:t>*, </a:t>
            </a:r>
            <a:r>
              <a:rPr lang="en-US" b="1" noProof="0" dirty="0" err="1">
                <a:latin typeface="Suisse Int'l" panose="020B0504000000000000" pitchFamily="34" charset="-78"/>
                <a:cs typeface="Suisse Int'l" panose="020B0504000000000000" pitchFamily="34" charset="-78"/>
              </a:rPr>
              <a:t>Firstname</a:t>
            </a:r>
            <a:r>
              <a:rPr lang="en-US" b="1" noProof="0" dirty="0">
                <a:latin typeface="Suisse Int'l" panose="020B0504000000000000" pitchFamily="34" charset="-78"/>
                <a:cs typeface="Suisse Int'l" panose="020B0504000000000000" pitchFamily="34" charset="-78"/>
              </a:rPr>
              <a:t> Lastname </a:t>
            </a:r>
            <a:r>
              <a:rPr lang="en-US" b="1" baseline="30000" noProof="0" dirty="0">
                <a:latin typeface="Suisse Int'l" panose="020B0504000000000000" pitchFamily="34" charset="-78"/>
                <a:cs typeface="Suisse Int'l" panose="020B0504000000000000" pitchFamily="34" charset="-78"/>
              </a:rPr>
              <a:t>2</a:t>
            </a:r>
            <a:r>
              <a:rPr lang="en-US" b="1" noProof="0" dirty="0">
                <a:latin typeface="Suisse Int'l" panose="020B0504000000000000" pitchFamily="34" charset="-78"/>
                <a:cs typeface="Suisse Int'l" panose="020B0504000000000000" pitchFamily="34" charset="-78"/>
              </a:rPr>
              <a:t>, and </a:t>
            </a:r>
            <a:r>
              <a:rPr lang="en-US" b="1" noProof="0" dirty="0" err="1">
                <a:latin typeface="Suisse Int'l" panose="020B0504000000000000" pitchFamily="34" charset="-78"/>
                <a:cs typeface="Suisse Int'l" panose="020B0504000000000000" pitchFamily="34" charset="-78"/>
              </a:rPr>
              <a:t>Firstname</a:t>
            </a:r>
            <a:r>
              <a:rPr lang="en-US" b="1" noProof="0" dirty="0">
                <a:latin typeface="Suisse Int'l" panose="020B0504000000000000" pitchFamily="34" charset="-78"/>
                <a:cs typeface="Suisse Int'l" panose="020B0504000000000000" pitchFamily="34" charset="-78"/>
              </a:rPr>
              <a:t> Lastname </a:t>
            </a:r>
            <a:r>
              <a:rPr lang="en-US" b="1" baseline="30000" noProof="0" dirty="0">
                <a:latin typeface="Suisse Int'l" panose="020B0504000000000000" pitchFamily="34" charset="-78"/>
                <a:cs typeface="Suisse Int'l" panose="020B0504000000000000" pitchFamily="34" charset="-78"/>
              </a:rPr>
              <a:t>2</a:t>
            </a:r>
          </a:p>
        </p:txBody>
      </p:sp>
    </p:spTree>
    <p:extLst>
      <p:ext uri="{BB962C8B-B14F-4D97-AF65-F5344CB8AC3E}">
        <p14:creationId xmlns:p14="http://schemas.microsoft.com/office/powerpoint/2010/main" val="2674345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084E89-AFB3-1992-7265-4791DA49C01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1562E04-7B70-FF93-AE31-837460067F0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 y="15630"/>
            <a:ext cx="12192001" cy="1187938"/>
          </a:xfrm>
          <a:prstGeom prst="rect">
            <a:avLst/>
          </a:prstGeom>
        </p:spPr>
      </p:pic>
      <p:sp>
        <p:nvSpPr>
          <p:cNvPr id="6" name="TextBox 5">
            <a:extLst>
              <a:ext uri="{FF2B5EF4-FFF2-40B4-BE49-F238E27FC236}">
                <a16:creationId xmlns:a16="http://schemas.microsoft.com/office/drawing/2014/main" id="{4563B05F-EAAC-3AF5-38B8-AF74BFE63CA0}"/>
              </a:ext>
            </a:extLst>
          </p:cNvPr>
          <p:cNvSpPr txBox="1"/>
          <p:nvPr/>
        </p:nvSpPr>
        <p:spPr>
          <a:xfrm>
            <a:off x="660400" y="2057400"/>
            <a:ext cx="10858500" cy="923330"/>
          </a:xfrm>
          <a:prstGeom prst="rect">
            <a:avLst/>
          </a:prstGeom>
          <a:noFill/>
        </p:spPr>
        <p:txBody>
          <a:bodyPr wrap="square" rtlCol="0">
            <a:spAutoFit/>
          </a:bodyPr>
          <a:lstStyle/>
          <a:p>
            <a:r>
              <a:rPr lang="en-US" b="1" noProof="0" dirty="0">
                <a:latin typeface="Suisse Int'l Bold" panose="020B0804000000000000" pitchFamily="34" charset="-78"/>
                <a:cs typeface="Suisse Int'l Bold" panose="020B0804000000000000" pitchFamily="34" charset="-78"/>
              </a:rPr>
              <a:t>Graphical Abstract</a:t>
            </a:r>
            <a:endParaRPr lang="en-US" noProof="0" dirty="0">
              <a:latin typeface="Suisse Int'l Bold" panose="020B0804000000000000" pitchFamily="34" charset="-78"/>
              <a:cs typeface="Suisse Int'l Bold" panose="020B0804000000000000" pitchFamily="34" charset="-78"/>
            </a:endParaRPr>
          </a:p>
          <a:p>
            <a:endParaRPr lang="en-US" b="1" noProof="0" dirty="0">
              <a:latin typeface="Suisse Int'l Bold" panose="020B0804000000000000" pitchFamily="34" charset="-78"/>
              <a:cs typeface="Suisse Int'l Bold" panose="020B0804000000000000" pitchFamily="34" charset="-78"/>
            </a:endParaRPr>
          </a:p>
          <a:p>
            <a:r>
              <a:rPr lang="en-US" noProof="0" dirty="0">
                <a:latin typeface="Suisse Int'l" panose="020B0504000000000000" pitchFamily="34" charset="-78"/>
                <a:cs typeface="Suisse Int'l" panose="020B0504000000000000" pitchFamily="34" charset="-78"/>
              </a:rPr>
              <a:t>Use one slide</a:t>
            </a:r>
          </a:p>
        </p:txBody>
      </p:sp>
      <p:sp>
        <p:nvSpPr>
          <p:cNvPr id="7" name="Rectangle 6">
            <a:extLst>
              <a:ext uri="{FF2B5EF4-FFF2-40B4-BE49-F238E27FC236}">
                <a16:creationId xmlns:a16="http://schemas.microsoft.com/office/drawing/2014/main" id="{255DECDA-835F-2999-C6A8-115E52511425}"/>
              </a:ext>
            </a:extLst>
          </p:cNvPr>
          <p:cNvSpPr/>
          <p:nvPr/>
        </p:nvSpPr>
        <p:spPr>
          <a:xfrm>
            <a:off x="660400" y="1371601"/>
            <a:ext cx="10858500" cy="461665"/>
          </a:xfrm>
          <a:prstGeom prst="rect">
            <a:avLst/>
          </a:prstGeom>
        </p:spPr>
        <p:txBody>
          <a:bodyPr wrap="square">
            <a:spAutoFit/>
          </a:bodyPr>
          <a:lstStyle/>
          <a:p>
            <a:pPr algn="ctr"/>
            <a:r>
              <a:rPr lang="en-US" sz="2400" b="1" noProof="0" dirty="0">
                <a:latin typeface="Suisse Int'l Bold" panose="020B0804000000000000" pitchFamily="34" charset="-78"/>
                <a:cs typeface="Suisse Int'l Bold" panose="020B0804000000000000" pitchFamily="34" charset="-78"/>
              </a:rPr>
              <a:t>Title of the Presentation</a:t>
            </a:r>
          </a:p>
        </p:txBody>
      </p:sp>
      <p:pic>
        <p:nvPicPr>
          <p:cNvPr id="4" name="Picture 3" descr="A black background with white text&#10;&#10;AI-generated content may be incorrect.">
            <a:extLst>
              <a:ext uri="{FF2B5EF4-FFF2-40B4-BE49-F238E27FC236}">
                <a16:creationId xmlns:a16="http://schemas.microsoft.com/office/drawing/2014/main" id="{2DBCE915-F618-CFBE-4819-7CCCA5FD26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727" y="5897563"/>
            <a:ext cx="808893" cy="533400"/>
          </a:xfrm>
          <a:prstGeom prst="rect">
            <a:avLst/>
          </a:prstGeom>
        </p:spPr>
      </p:pic>
    </p:spTree>
    <p:extLst>
      <p:ext uri="{BB962C8B-B14F-4D97-AF65-F5344CB8AC3E}">
        <p14:creationId xmlns:p14="http://schemas.microsoft.com/office/powerpoint/2010/main" val="2545671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1F8FD6-7AD7-6472-54A0-D6AABB1211B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F4E4F2F-1E55-44A4-8832-84E477F385C3}"/>
              </a:ext>
            </a:extLst>
          </p:cNvPr>
          <p:cNvSpPr txBox="1"/>
          <p:nvPr/>
        </p:nvSpPr>
        <p:spPr>
          <a:xfrm>
            <a:off x="660400" y="1582341"/>
            <a:ext cx="10858500" cy="2862322"/>
          </a:xfrm>
          <a:prstGeom prst="rect">
            <a:avLst/>
          </a:prstGeom>
          <a:noFill/>
        </p:spPr>
        <p:txBody>
          <a:bodyPr wrap="square" rtlCol="0">
            <a:spAutoFit/>
          </a:bodyPr>
          <a:lstStyle/>
          <a:p>
            <a:r>
              <a:rPr lang="en-US" b="1" noProof="0" dirty="0">
                <a:latin typeface="Suisse Int'l Bold" panose="020B0804000000000000" pitchFamily="34" charset="-78"/>
                <a:cs typeface="Suisse Int'l Bold" panose="020B0804000000000000" pitchFamily="34" charset="-78"/>
              </a:rPr>
              <a:t>Abstract: </a:t>
            </a:r>
            <a:r>
              <a:rPr lang="en-US" noProof="0" dirty="0">
                <a:latin typeface="Suisse Int'l Italic" panose="020B0804000000000000" pitchFamily="34" charset="0"/>
                <a:cs typeface="Suisse Int'l" panose="020B0504000000000000" pitchFamily="34" charset="-78"/>
              </a:rPr>
              <a:t>One slide, maximum 250 words without figure</a:t>
            </a:r>
          </a:p>
          <a:p>
            <a:endParaRPr lang="en-US" noProof="0" dirty="0">
              <a:latin typeface="Suisse Int'l" panose="020B0504000000000000" pitchFamily="34" charset="-78"/>
              <a:cs typeface="Suisse Int'l" panose="020B0504000000000000" pitchFamily="34" charset="-78"/>
            </a:endParaRPr>
          </a:p>
          <a:p>
            <a:pPr algn="just"/>
            <a:r>
              <a:rPr lang="en-GB" noProof="0" dirty="0">
                <a:latin typeface="Suisse Int'l" panose="020B0504000000000000" pitchFamily="34" charset="-78"/>
                <a:cs typeface="Suisse Int'l" panose="020B0504000000000000" pitchFamily="34" charset="-78"/>
              </a:rPr>
              <a:t>The 2nd International Electronic Conference on Medicinal Chemistry and Pharmaceutics </a:t>
            </a:r>
            <a:r>
              <a:rPr lang="en-US" noProof="0" dirty="0">
                <a:latin typeface="Suisse Int'l" panose="020B0504000000000000" pitchFamily="34" charset="-78"/>
                <a:cs typeface="Suisse Int'l" panose="020B0504000000000000" pitchFamily="34" charset="-78"/>
              </a:rPr>
              <a:t>is free of charge for contributors and visitors. All accepted submissions will be displayed on the internet, at</a:t>
            </a:r>
            <a:r>
              <a:rPr lang="en-US" dirty="0">
                <a:latin typeface="Suisse Int'l" panose="020B0504000000000000" pitchFamily="34" charset="-78"/>
                <a:cs typeface="Suisse Int'l" panose="020B0504000000000000" pitchFamily="34" charset="-78"/>
              </a:rPr>
              <a:t> </a:t>
            </a:r>
            <a:r>
              <a:rPr lang="en-US" dirty="0">
                <a:latin typeface="Suisse Int'l" panose="020B0504000000000000" pitchFamily="34" charset="-78"/>
                <a:cs typeface="Suisse Int'l" panose="020B0504000000000000" pitchFamily="34" charset="-78"/>
                <a:hlinkClick r:id="rId2"/>
              </a:rPr>
              <a:t>https://sciforum.net/event/ECMC-P2026</a:t>
            </a:r>
            <a:r>
              <a:rPr lang="en-US" noProof="0" dirty="0">
                <a:latin typeface="Suisse Int'l" panose="020B0504000000000000" pitchFamily="34" charset="-78"/>
                <a:cs typeface="Suisse Int'l" panose="020B0504000000000000" pitchFamily="34" charset="-78"/>
              </a:rPr>
              <a:t>, on November 1–30, 2026. Researchers are invited to present their work under the form of slides using the template provided by the Conference (see Instructions for Authors). Abstracts can be submitted online at </a:t>
            </a:r>
            <a:r>
              <a:rPr lang="en-US" noProof="0" dirty="0">
                <a:latin typeface="Suisse Int'l" panose="020B0504000000000000" pitchFamily="34" charset="-78"/>
                <a:cs typeface="Suisse Int'l" panose="020B0504000000000000" pitchFamily="34" charset="-78"/>
                <a:hlinkClick r:id="rId3"/>
              </a:rPr>
              <a:t>http://www.sciforum.net/login</a:t>
            </a:r>
            <a:r>
              <a:rPr lang="en-US" noProof="0" dirty="0">
                <a:latin typeface="Suisse Int'l" panose="020B0504000000000000" pitchFamily="34" charset="-78"/>
                <a:cs typeface="Suisse Int'l" panose="020B0504000000000000" pitchFamily="34" charset="-78"/>
              </a:rPr>
              <a:t> from now until October 2, 2026. </a:t>
            </a:r>
          </a:p>
          <a:p>
            <a:endParaRPr lang="en-US" noProof="0" dirty="0">
              <a:latin typeface="Suisse Int'l" panose="020B0504000000000000" pitchFamily="34" charset="-78"/>
              <a:cs typeface="Suisse Int'l" panose="020B0504000000000000" pitchFamily="34" charset="-78"/>
            </a:endParaRPr>
          </a:p>
          <a:p>
            <a:r>
              <a:rPr lang="en-US" b="1" noProof="0" dirty="0">
                <a:latin typeface="Suisse Int'l Bold" panose="020B0804000000000000" pitchFamily="34" charset="-78"/>
                <a:cs typeface="Suisse Int'l Bold" panose="020B0804000000000000" pitchFamily="34" charset="-78"/>
              </a:rPr>
              <a:t>Keywords: </a:t>
            </a:r>
            <a:r>
              <a:rPr lang="en-US" i="1" noProof="0" dirty="0">
                <a:latin typeface="Suisse Int'l" panose="020B0504000000000000" pitchFamily="34" charset="-78"/>
                <a:cs typeface="Suisse Int'l" panose="020B0504000000000000" pitchFamily="34" charset="-78"/>
              </a:rPr>
              <a:t>3 to 5 keywords in alphabetical order and separated by semi colons</a:t>
            </a:r>
            <a:endParaRPr lang="en-US" b="1" i="1" noProof="0" dirty="0">
              <a:latin typeface="Suisse Int'l" panose="020B0504000000000000" pitchFamily="34" charset="-78"/>
              <a:cs typeface="Suisse Int'l" panose="020B0504000000000000" pitchFamily="34" charset="-78"/>
            </a:endParaRPr>
          </a:p>
        </p:txBody>
      </p:sp>
      <p:pic>
        <p:nvPicPr>
          <p:cNvPr id="3" name="Picture 2">
            <a:extLst>
              <a:ext uri="{FF2B5EF4-FFF2-40B4-BE49-F238E27FC236}">
                <a16:creationId xmlns:a16="http://schemas.microsoft.com/office/drawing/2014/main" id="{D8C7C0AA-71ED-791F-77D3-B1AAD00D86A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 y="15630"/>
            <a:ext cx="12192001" cy="1187938"/>
          </a:xfrm>
          <a:prstGeom prst="rect">
            <a:avLst/>
          </a:prstGeom>
        </p:spPr>
      </p:pic>
      <p:pic>
        <p:nvPicPr>
          <p:cNvPr id="7" name="Picture 6" descr="A black background with white text&#10;&#10;AI-generated content may be incorrect.">
            <a:extLst>
              <a:ext uri="{FF2B5EF4-FFF2-40B4-BE49-F238E27FC236}">
                <a16:creationId xmlns:a16="http://schemas.microsoft.com/office/drawing/2014/main" id="{93365F02-7DD4-AB56-FD09-9BAF65A985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727" y="5897563"/>
            <a:ext cx="808893" cy="533400"/>
          </a:xfrm>
          <a:prstGeom prst="rect">
            <a:avLst/>
          </a:prstGeom>
        </p:spPr>
      </p:pic>
    </p:spTree>
    <p:extLst>
      <p:ext uri="{BB962C8B-B14F-4D97-AF65-F5344CB8AC3E}">
        <p14:creationId xmlns:p14="http://schemas.microsoft.com/office/powerpoint/2010/main" val="2591693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89841B-0B14-44FA-7FF3-F9748A051AE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D04F326-65EB-4336-8C2B-B7016DD553EB}"/>
              </a:ext>
            </a:extLst>
          </p:cNvPr>
          <p:cNvSpPr txBox="1"/>
          <p:nvPr/>
        </p:nvSpPr>
        <p:spPr>
          <a:xfrm>
            <a:off x="658845" y="1524000"/>
            <a:ext cx="10858500" cy="369332"/>
          </a:xfrm>
          <a:prstGeom prst="rect">
            <a:avLst/>
          </a:prstGeom>
          <a:noFill/>
        </p:spPr>
        <p:txBody>
          <a:bodyPr wrap="square" rtlCol="0">
            <a:spAutoFit/>
          </a:bodyPr>
          <a:lstStyle/>
          <a:p>
            <a:r>
              <a:rPr lang="en-US" b="1" dirty="0">
                <a:latin typeface="Suisse Int'l Bold" panose="020B0804000000000000" pitchFamily="34" charset="-78"/>
                <a:cs typeface="Suisse Int'l Bold" panose="020B0804000000000000" pitchFamily="34" charset="-78"/>
              </a:rPr>
              <a:t>Introduction</a:t>
            </a:r>
          </a:p>
        </p:txBody>
      </p:sp>
      <p:pic>
        <p:nvPicPr>
          <p:cNvPr id="4" name="Picture 3">
            <a:extLst>
              <a:ext uri="{FF2B5EF4-FFF2-40B4-BE49-F238E27FC236}">
                <a16:creationId xmlns:a16="http://schemas.microsoft.com/office/drawing/2014/main" id="{A774456F-EC9A-15FB-1204-238D1A43636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 y="15630"/>
            <a:ext cx="12192001" cy="1187938"/>
          </a:xfrm>
          <a:prstGeom prst="rect">
            <a:avLst/>
          </a:prstGeom>
        </p:spPr>
      </p:pic>
      <p:pic>
        <p:nvPicPr>
          <p:cNvPr id="7" name="Picture 6" descr="A black background with white text&#10;&#10;AI-generated content may be incorrect.">
            <a:extLst>
              <a:ext uri="{FF2B5EF4-FFF2-40B4-BE49-F238E27FC236}">
                <a16:creationId xmlns:a16="http://schemas.microsoft.com/office/drawing/2014/main" id="{F73548C4-9ED9-C447-C669-82FEFD2384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727" y="5897563"/>
            <a:ext cx="808893" cy="533400"/>
          </a:xfrm>
          <a:prstGeom prst="rect">
            <a:avLst/>
          </a:prstGeom>
        </p:spPr>
      </p:pic>
    </p:spTree>
    <p:extLst>
      <p:ext uri="{BB962C8B-B14F-4D97-AF65-F5344CB8AC3E}">
        <p14:creationId xmlns:p14="http://schemas.microsoft.com/office/powerpoint/2010/main" val="2352492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AD4F3E-4F80-8AF0-B946-983CE5EF2D8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228D7A8-44E3-430C-AAD3-4A5580FD7912}"/>
              </a:ext>
            </a:extLst>
          </p:cNvPr>
          <p:cNvSpPr txBox="1"/>
          <p:nvPr/>
        </p:nvSpPr>
        <p:spPr>
          <a:xfrm>
            <a:off x="660400" y="1524001"/>
            <a:ext cx="10858500" cy="369332"/>
          </a:xfrm>
          <a:prstGeom prst="rect">
            <a:avLst/>
          </a:prstGeom>
          <a:noFill/>
        </p:spPr>
        <p:txBody>
          <a:bodyPr wrap="square" rtlCol="0">
            <a:spAutoFit/>
          </a:bodyPr>
          <a:lstStyle/>
          <a:p>
            <a:r>
              <a:rPr lang="en-US" b="1" dirty="0">
                <a:latin typeface="Suisse Int'l Bold" panose="020B0804000000000000" pitchFamily="34" charset="-78"/>
                <a:cs typeface="Suisse Int'l Bold" panose="020B0804000000000000" pitchFamily="34" charset="-78"/>
              </a:rPr>
              <a:t>Results and discussion</a:t>
            </a:r>
          </a:p>
        </p:txBody>
      </p:sp>
      <p:pic>
        <p:nvPicPr>
          <p:cNvPr id="3" name="Picture 2">
            <a:extLst>
              <a:ext uri="{FF2B5EF4-FFF2-40B4-BE49-F238E27FC236}">
                <a16:creationId xmlns:a16="http://schemas.microsoft.com/office/drawing/2014/main" id="{DBDFC39C-B8FB-A560-32FA-8475F285580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 y="15630"/>
            <a:ext cx="12192001" cy="1187938"/>
          </a:xfrm>
          <a:prstGeom prst="rect">
            <a:avLst/>
          </a:prstGeom>
        </p:spPr>
      </p:pic>
      <p:pic>
        <p:nvPicPr>
          <p:cNvPr id="7" name="Picture 6" descr="A black background with white text&#10;&#10;AI-generated content may be incorrect.">
            <a:extLst>
              <a:ext uri="{FF2B5EF4-FFF2-40B4-BE49-F238E27FC236}">
                <a16:creationId xmlns:a16="http://schemas.microsoft.com/office/drawing/2014/main" id="{D475A183-3244-E132-5F64-CA367F4F5E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727" y="5897563"/>
            <a:ext cx="808893" cy="533400"/>
          </a:xfrm>
          <a:prstGeom prst="rect">
            <a:avLst/>
          </a:prstGeom>
        </p:spPr>
      </p:pic>
    </p:spTree>
    <p:extLst>
      <p:ext uri="{BB962C8B-B14F-4D97-AF65-F5344CB8AC3E}">
        <p14:creationId xmlns:p14="http://schemas.microsoft.com/office/powerpoint/2010/main" val="1370836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409C14-76E8-AB3E-D728-B4B940C757D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1015C6E-DACC-46D7-9A51-5411FFCCCE22}"/>
              </a:ext>
            </a:extLst>
          </p:cNvPr>
          <p:cNvSpPr txBox="1"/>
          <p:nvPr/>
        </p:nvSpPr>
        <p:spPr>
          <a:xfrm>
            <a:off x="666749" y="1535668"/>
            <a:ext cx="10858500" cy="369332"/>
          </a:xfrm>
          <a:prstGeom prst="rect">
            <a:avLst/>
          </a:prstGeom>
          <a:noFill/>
        </p:spPr>
        <p:txBody>
          <a:bodyPr wrap="square" rtlCol="0">
            <a:spAutoFit/>
          </a:bodyPr>
          <a:lstStyle/>
          <a:p>
            <a:r>
              <a:rPr lang="en-US" b="1" dirty="0">
                <a:latin typeface="Suisse Int'l Bold" panose="020B0804000000000000" pitchFamily="34" charset="-78"/>
                <a:cs typeface="Suisse Int'l Bold" panose="020B0804000000000000" pitchFamily="34" charset="-78"/>
              </a:rPr>
              <a:t>Conclusions</a:t>
            </a:r>
          </a:p>
        </p:txBody>
      </p:sp>
      <p:pic>
        <p:nvPicPr>
          <p:cNvPr id="4" name="Picture 3">
            <a:extLst>
              <a:ext uri="{FF2B5EF4-FFF2-40B4-BE49-F238E27FC236}">
                <a16:creationId xmlns:a16="http://schemas.microsoft.com/office/drawing/2014/main" id="{D92CD836-D167-1194-8863-C0AEB1595BB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 y="15630"/>
            <a:ext cx="12192001" cy="1187938"/>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302FADF9-005C-B573-F5A8-52708F3372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727" y="5897563"/>
            <a:ext cx="808893" cy="533400"/>
          </a:xfrm>
          <a:prstGeom prst="rect">
            <a:avLst/>
          </a:prstGeom>
        </p:spPr>
      </p:pic>
    </p:spTree>
    <p:extLst>
      <p:ext uri="{BB962C8B-B14F-4D97-AF65-F5344CB8AC3E}">
        <p14:creationId xmlns:p14="http://schemas.microsoft.com/office/powerpoint/2010/main" val="94246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87D22E-5721-34F3-3580-F42CC0C0CF10}"/>
            </a:ext>
          </a:extLst>
        </p:cNvPr>
        <p:cNvGrpSpPr/>
        <p:nvPr/>
      </p:nvGrpSpPr>
      <p:grpSpPr>
        <a:xfrm>
          <a:off x="0" y="0"/>
          <a:ext cx="0" cy="0"/>
          <a:chOff x="0" y="0"/>
          <a:chExt cx="0" cy="0"/>
        </a:xfrm>
      </p:grpSpPr>
      <p:pic>
        <p:nvPicPr>
          <p:cNvPr id="14" name="Picture 13" descr="A black background with white text&#10;&#10;AI-generated content may be incorrect.">
            <a:extLst>
              <a:ext uri="{FF2B5EF4-FFF2-40B4-BE49-F238E27FC236}">
                <a16:creationId xmlns:a16="http://schemas.microsoft.com/office/drawing/2014/main" id="{CCC9C16E-E1F4-E7DC-0A94-DB7C34B111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727" y="5897563"/>
            <a:ext cx="808893" cy="533400"/>
          </a:xfrm>
          <a:prstGeom prst="rect">
            <a:avLst/>
          </a:prstGeom>
        </p:spPr>
      </p:pic>
      <p:sp>
        <p:nvSpPr>
          <p:cNvPr id="6" name="TextBox 5">
            <a:extLst>
              <a:ext uri="{FF2B5EF4-FFF2-40B4-BE49-F238E27FC236}">
                <a16:creationId xmlns:a16="http://schemas.microsoft.com/office/drawing/2014/main" id="{7BB60A73-C7B6-4942-9460-6A11453E996F}"/>
              </a:ext>
            </a:extLst>
          </p:cNvPr>
          <p:cNvSpPr txBox="1"/>
          <p:nvPr/>
        </p:nvSpPr>
        <p:spPr>
          <a:xfrm>
            <a:off x="660400" y="1535668"/>
            <a:ext cx="10858500" cy="369332"/>
          </a:xfrm>
          <a:prstGeom prst="rect">
            <a:avLst/>
          </a:prstGeom>
          <a:noFill/>
        </p:spPr>
        <p:txBody>
          <a:bodyPr wrap="square" rtlCol="0">
            <a:spAutoFit/>
          </a:bodyPr>
          <a:lstStyle/>
          <a:p>
            <a:r>
              <a:rPr lang="en-US" b="1" dirty="0">
                <a:latin typeface="Suisse Int'l Bold" panose="020B0804000000000000" pitchFamily="34" charset="-78"/>
                <a:cs typeface="Suisse Int'l Bold" panose="020B0804000000000000" pitchFamily="34" charset="-78"/>
              </a:rPr>
              <a:t>Acknowledgments</a:t>
            </a:r>
            <a:endParaRPr lang="en-US" sz="2400" b="1" noProof="0" dirty="0"/>
          </a:p>
        </p:txBody>
      </p:sp>
      <p:pic>
        <p:nvPicPr>
          <p:cNvPr id="3" name="Picture 2">
            <a:extLst>
              <a:ext uri="{FF2B5EF4-FFF2-40B4-BE49-F238E27FC236}">
                <a16:creationId xmlns:a16="http://schemas.microsoft.com/office/drawing/2014/main" id="{FE48C317-0383-114A-1AF2-246AA6E685E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 y="15630"/>
            <a:ext cx="12192001" cy="1187938"/>
          </a:xfrm>
          <a:prstGeom prst="rect">
            <a:avLst/>
          </a:prstGeom>
        </p:spPr>
      </p:pic>
      <p:sp>
        <p:nvSpPr>
          <p:cNvPr id="10" name="TextBox 9">
            <a:extLst>
              <a:ext uri="{FF2B5EF4-FFF2-40B4-BE49-F238E27FC236}">
                <a16:creationId xmlns:a16="http://schemas.microsoft.com/office/drawing/2014/main" id="{64AD36B0-4C59-511F-CBD6-C6C4BB6B3FDC}"/>
              </a:ext>
            </a:extLst>
          </p:cNvPr>
          <p:cNvSpPr txBox="1"/>
          <p:nvPr/>
        </p:nvSpPr>
        <p:spPr>
          <a:xfrm>
            <a:off x="660400" y="2362200"/>
            <a:ext cx="6097554" cy="369332"/>
          </a:xfrm>
          <a:prstGeom prst="rect">
            <a:avLst/>
          </a:prstGeom>
          <a:noFill/>
        </p:spPr>
        <p:txBody>
          <a:bodyPr wrap="square">
            <a:spAutoFit/>
          </a:bodyPr>
          <a:lstStyle/>
          <a:p>
            <a:r>
              <a:rPr lang="en-US" i="1" noProof="0" dirty="0">
                <a:latin typeface="Suisse Int'l" panose="020B0504000000000000" pitchFamily="34" charset="-78"/>
                <a:cs typeface="Suisse Int'l" panose="020B0504000000000000" pitchFamily="34" charset="-78"/>
              </a:rPr>
              <a:t>Insert here, logos of sponsors </a:t>
            </a:r>
          </a:p>
        </p:txBody>
      </p:sp>
    </p:spTree>
    <p:extLst>
      <p:ext uri="{BB962C8B-B14F-4D97-AF65-F5344CB8AC3E}">
        <p14:creationId xmlns:p14="http://schemas.microsoft.com/office/powerpoint/2010/main" val="36950883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GuidesStyle_Normal&quot;,&quot;Kind&quot;:0,&quot;OldGuidesSetting&quot;:{&quot;HeaderHeight&quot;:15.0,&quot;FooterHeight&quot;:9.0,&quot;SideMargin&quot;:5.5,&quot;TopMargin&quot;:0.0,&quot;BottomMargin&quot;:0.0,&quot;IntervalMargin&quot;: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TotalTime>
  <Words>184</Words>
  <Application>Microsoft Office PowerPoint</Application>
  <PresentationFormat>Widescreen</PresentationFormat>
  <Paragraphs>21</Paragraphs>
  <Slides>7</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Suisse Int'l</vt:lpstr>
      <vt:lpstr>Suisse Int'l Italic</vt:lpstr>
      <vt:lpstr>Calibri Light</vt:lpstr>
      <vt:lpstr>Suisse Int'l Bold</vt:lpstr>
      <vt:lpstr>Calibri</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Teodora-Felicia Sandru</cp:lastModifiedBy>
  <cp:revision>103</cp:revision>
  <dcterms:created xsi:type="dcterms:W3CDTF">2015-04-04T09:45:50Z</dcterms:created>
  <dcterms:modified xsi:type="dcterms:W3CDTF">2026-04-23T10:53:27Z</dcterms:modified>
</cp:coreProperties>
</file>