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E8E"/>
    <a:srgbClr val="45A3A3"/>
    <a:srgbClr val="472192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186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97B040-788C-C52A-1B17-07FA8BD68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42"/>
            <a:ext cx="21599522" cy="3596111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10BB4BAA-4636-8C05-7717-655E37CCAC25}"/>
              </a:ext>
            </a:extLst>
          </p:cNvPr>
          <p:cNvSpPr/>
          <p:nvPr/>
        </p:nvSpPr>
        <p:spPr>
          <a:xfrm>
            <a:off x="5272964" y="18140063"/>
            <a:ext cx="7413625" cy="1252537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>
            <a:spAutoFit/>
          </a:bodyPr>
          <a:lstStyle/>
          <a:p>
            <a:pPr defTabSz="4060825">
              <a:buFont typeface="Arial" panose="020B0604020202020204" pitchFamily="34" charset="0"/>
              <a:buNone/>
              <a:defRPr/>
            </a:pPr>
            <a:endParaRPr lang="zh-CN" altLang="zh-CN" sz="6760" noProof="1">
              <a:solidFill>
                <a:srgbClr val="000000"/>
              </a:solidFill>
              <a:latin typeface="Times New Roman" panose="02020603050405020304" pitchFamily="18" charset="0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EFFBC09-B12D-9741-5751-34216BD8B773}"/>
              </a:ext>
            </a:extLst>
          </p:cNvPr>
          <p:cNvSpPr/>
          <p:nvPr/>
        </p:nvSpPr>
        <p:spPr>
          <a:xfrm>
            <a:off x="3094831" y="6171735"/>
            <a:ext cx="14708188" cy="681038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marL="0" marR="0" lvl="0" indent="0" algn="ctr" defTabSz="40608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cs"/>
                <a:sym typeface="Arial" panose="020B0604020202020204" pitchFamily="34" charset="0"/>
              </a:rPr>
              <a:t>(</a:t>
            </a:r>
            <a:r>
              <a:rPr kumimoji="0" lang="en-US" altLang="zh-CN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Affiliation information</a:t>
            </a:r>
            <a:r>
              <a:rPr kumimoji="0" lang="en-US" altLang="zh-CN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,</a:t>
            </a:r>
            <a:r>
              <a:rPr kumimoji="0" lang="zh-CN" altLang="en-US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cs"/>
                <a:sym typeface="Arial" panose="020B0604020202020204" pitchFamily="34" charset="0"/>
              </a:rPr>
              <a:t>　*</a:t>
            </a:r>
            <a:r>
              <a:rPr kumimoji="0" lang="en-US" altLang="zh-CN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E-mail: ***@***.**.**</a:t>
            </a:r>
            <a:r>
              <a:rPr lang="en-US" altLang="zh-CN" sz="3040" kern="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)</a:t>
            </a:r>
            <a:r>
              <a:rPr lang="zh-CN" altLang="en-US" sz="3040" kern="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 </a:t>
            </a:r>
            <a:r>
              <a:rPr lang="en-US" altLang="zh-CN" sz="3040" kern="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kumimoji="0" lang="en-US" altLang="zh-CN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kumimoji="0" lang="zh-CN" altLang="en-US" sz="304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36</a:t>
            </a:r>
            <a:endParaRPr kumimoji="0" lang="en-US" altLang="zh-CN" sz="304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3244F8A-372E-D4C7-F1BF-81BE0CECB8C3}"/>
              </a:ext>
            </a:extLst>
          </p:cNvPr>
          <p:cNvSpPr>
            <a:spLocks noChangeAspect="1"/>
          </p:cNvSpPr>
          <p:nvPr/>
        </p:nvSpPr>
        <p:spPr>
          <a:xfrm>
            <a:off x="3324283" y="6701582"/>
            <a:ext cx="15054262" cy="1800225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/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                                                                                  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..--</a:t>
            </a:r>
            <a:r>
              <a:rPr lang="en-US" altLang="zh-CN" sz="33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3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3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B515AC6E-A87A-340A-6B74-4D230E597B0F}"/>
              </a:ext>
            </a:extLst>
          </p:cNvPr>
          <p:cNvSpPr/>
          <p:nvPr/>
        </p:nvSpPr>
        <p:spPr>
          <a:xfrm>
            <a:off x="685405" y="8031422"/>
            <a:ext cx="10543698" cy="4267392"/>
          </a:xfrm>
          <a:prstGeom prst="rect">
            <a:avLst/>
          </a:prstGeom>
          <a:noFill/>
          <a:ln w="9525">
            <a:noFill/>
          </a:ln>
        </p:spPr>
        <p:txBody>
          <a:bodyPr wrap="square" lIns="214064" tIns="107032" rIns="214064" bIns="107032">
            <a:spAutoFit/>
          </a:bodyPr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  <a:sym typeface="Times New Roman" panose="02020603050405020304" pitchFamily="18" charset="0"/>
              </a:rPr>
              <a:t>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0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EFFFEBD4-54F1-2150-EDC0-177FAFED45ED}"/>
              </a:ext>
            </a:extLst>
          </p:cNvPr>
          <p:cNvSpPr/>
          <p:nvPr/>
        </p:nvSpPr>
        <p:spPr>
          <a:xfrm>
            <a:off x="897701" y="19939162"/>
            <a:ext cx="19607152" cy="1937395"/>
          </a:xfrm>
          <a:prstGeom prst="rect">
            <a:avLst/>
          </a:prstGeom>
          <a:noFill/>
          <a:ln w="9525">
            <a:noFill/>
          </a:ln>
        </p:spPr>
        <p:txBody>
          <a:bodyPr wrap="square" lIns="214064" tIns="107032" rIns="214064" bIns="107032">
            <a:spAutoFit/>
          </a:bodyPr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  <a:sym typeface="Times New Roman" panose="02020603050405020304" pitchFamily="18" charset="0"/>
              </a:rPr>
              <a:t>    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0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1" name="Rectangle 33">
            <a:extLst>
              <a:ext uri="{FF2B5EF4-FFF2-40B4-BE49-F238E27FC236}">
                <a16:creationId xmlns:a16="http://schemas.microsoft.com/office/drawing/2014/main" id="{74DB1889-62E8-12F9-4D96-B8F3CEDC6F2F}"/>
              </a:ext>
            </a:extLst>
          </p:cNvPr>
          <p:cNvSpPr/>
          <p:nvPr/>
        </p:nvSpPr>
        <p:spPr>
          <a:xfrm>
            <a:off x="0" y="16885600"/>
            <a:ext cx="9285287" cy="650875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algn="ctr" defTabSz="4060825" eaLnBrk="0" hangingPunc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365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Fig 2  XXX XXX XXX XXX XXX XXX</a:t>
            </a:r>
            <a:endParaRPr lang="zh-CN" altLang="en-US" sz="2365" noProof="1">
              <a:solidFill>
                <a:srgbClr val="000000"/>
              </a:solidFill>
              <a:latin typeface="Times New Roman" panose="02020603050405020304" pitchFamily="18" charset="0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12" name="Rectangle 34">
            <a:extLst>
              <a:ext uri="{FF2B5EF4-FFF2-40B4-BE49-F238E27FC236}">
                <a16:creationId xmlns:a16="http://schemas.microsoft.com/office/drawing/2014/main" id="{22B4F1BF-2907-8B5B-1843-E324A4E39C67}"/>
              </a:ext>
            </a:extLst>
          </p:cNvPr>
          <p:cNvSpPr/>
          <p:nvPr/>
        </p:nvSpPr>
        <p:spPr>
          <a:xfrm>
            <a:off x="5376833" y="19672437"/>
            <a:ext cx="10045700" cy="650875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algn="ctr" defTabSz="4060825" eaLnBrk="0" hangingPunc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365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Fig 3  XXX XXX XXX XXX XXX XXX</a:t>
            </a:r>
            <a:endParaRPr lang="zh-CN" altLang="en-US" sz="2365" noProof="1">
              <a:solidFill>
                <a:srgbClr val="000000"/>
              </a:solidFill>
              <a:latin typeface="Times New Roman" panose="02020603050405020304" pitchFamily="18" charset="0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13" name="直接连接符 15">
            <a:extLst>
              <a:ext uri="{FF2B5EF4-FFF2-40B4-BE49-F238E27FC236}">
                <a16:creationId xmlns:a16="http://schemas.microsoft.com/office/drawing/2014/main" id="{C401DCFD-311D-1492-AB6C-243204FF41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7628" y="5803366"/>
            <a:ext cx="19686467" cy="22543"/>
          </a:xfrm>
          <a:prstGeom prst="line">
            <a:avLst/>
          </a:prstGeom>
          <a:noFill/>
          <a:ln w="25400">
            <a:solidFill>
              <a:srgbClr val="A08E8E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0608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cs"/>
            </a:endParaRPr>
          </a:p>
        </p:txBody>
      </p:sp>
      <p:pic>
        <p:nvPicPr>
          <p:cNvPr id="14" name="Picture 19" descr="D:\2009-2012微生物资源中心\会议文件\ICCC13\poster模板\pic1.jpg">
            <a:extLst>
              <a:ext uri="{FF2B5EF4-FFF2-40B4-BE49-F238E27FC236}">
                <a16:creationId xmlns:a16="http://schemas.microsoft.com/office/drawing/2014/main" id="{B34A9392-F012-5FC6-244C-03E5C6253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7870" y="8628559"/>
            <a:ext cx="4913312" cy="352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3C1461D2-F472-F1BD-232A-5EAB6E8A30EA}"/>
              </a:ext>
            </a:extLst>
          </p:cNvPr>
          <p:cNvSpPr/>
          <p:nvPr/>
        </p:nvSpPr>
        <p:spPr>
          <a:xfrm>
            <a:off x="15421768" y="9609204"/>
            <a:ext cx="3101975" cy="9493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406082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5575" b="0" i="0" u="none" strike="noStrike" kern="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Fig 1</a:t>
            </a:r>
            <a:endParaRPr kumimoji="0" lang="zh-CN" altLang="en-US" sz="5575" b="0" i="0" u="none" strike="noStrike" kern="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彩云" panose="02010800040101010101" pitchFamily="2" charset="-122"/>
              <a:ea typeface="华文彩云" panose="02010800040101010101" pitchFamily="2" charset="-122"/>
              <a:cs typeface="+mn-cs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34B56E3A-88F6-C59B-9F1D-B6D2191577A2}"/>
              </a:ext>
            </a:extLst>
          </p:cNvPr>
          <p:cNvSpPr/>
          <p:nvPr/>
        </p:nvSpPr>
        <p:spPr>
          <a:xfrm>
            <a:off x="9116413" y="18239512"/>
            <a:ext cx="2871787" cy="950913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406082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5575" b="0" i="0" u="none" strike="noStrike" kern="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  <a:sym typeface="Arial" panose="020B0604020202020204" pitchFamily="34" charset="0"/>
              </a:rPr>
              <a:t>Fig 3</a:t>
            </a:r>
            <a:endParaRPr kumimoji="0" lang="zh-CN" altLang="en-US" sz="5575" b="0" i="0" u="none" strike="noStrike" kern="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彩云" panose="02010800040101010101" pitchFamily="2" charset="-122"/>
              <a:ea typeface="华文彩云" panose="02010800040101010101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E8C70EF-A67A-9C27-0509-33DE6DA0152E}"/>
              </a:ext>
            </a:extLst>
          </p:cNvPr>
          <p:cNvSpPr/>
          <p:nvPr/>
        </p:nvSpPr>
        <p:spPr>
          <a:xfrm>
            <a:off x="3356768" y="4658385"/>
            <a:ext cx="14420850" cy="784225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marL="0" marR="0" lvl="0" indent="0" algn="ctr" defTabSz="406082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720" b="0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Authors</a:t>
            </a:r>
            <a:endParaRPr kumimoji="0" lang="zh-CN" altLang="en-US" sz="372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78EAA9A-0816-78D4-6C2F-4494EC366D30}"/>
              </a:ext>
            </a:extLst>
          </p:cNvPr>
          <p:cNvSpPr/>
          <p:nvPr/>
        </p:nvSpPr>
        <p:spPr>
          <a:xfrm>
            <a:off x="3850480" y="3825390"/>
            <a:ext cx="13308013" cy="836613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algn="ctr" defTabSz="4060825" eaLnBrk="0" hangingPunct="0">
              <a:buFont typeface="Arial" panose="020B0604020202020204" pitchFamily="34" charset="0"/>
              <a:buNone/>
              <a:defRPr/>
            </a:pPr>
            <a:r>
              <a:rPr lang="en-US" altLang="zh-CN" sz="4055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Times New Roman" panose="02020603050405020304" pitchFamily="18" charset="0"/>
              </a:rPr>
              <a:t>Title</a:t>
            </a:r>
          </a:p>
        </p:txBody>
      </p:sp>
      <p:sp>
        <p:nvSpPr>
          <p:cNvPr id="10" name="Rectangle 32">
            <a:extLst>
              <a:ext uri="{FF2B5EF4-FFF2-40B4-BE49-F238E27FC236}">
                <a16:creationId xmlns:a16="http://schemas.microsoft.com/office/drawing/2014/main" id="{2576C9F5-74D6-0175-601D-1D11C07D2E30}"/>
              </a:ext>
            </a:extLst>
          </p:cNvPr>
          <p:cNvSpPr/>
          <p:nvPr/>
        </p:nvSpPr>
        <p:spPr>
          <a:xfrm>
            <a:off x="12426910" y="12144818"/>
            <a:ext cx="6400800" cy="728662"/>
          </a:xfrm>
          <a:prstGeom prst="rect">
            <a:avLst/>
          </a:prstGeom>
          <a:noFill/>
          <a:ln w="9525">
            <a:noFill/>
          </a:ln>
        </p:spPr>
        <p:txBody>
          <a:bodyPr lIns="214064" tIns="107032" rIns="214064" bIns="107032" anchor="ctr">
            <a:spAutoFit/>
          </a:bodyPr>
          <a:lstStyle/>
          <a:p>
            <a:pPr algn="ctr" defTabSz="4060825" eaLnBrk="0" hangingPunc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79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　</a:t>
            </a:r>
            <a:r>
              <a:rPr lang="en-US" altLang="zh-CN" sz="2365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      Fig 1  XXX XXX XXX XXX XXX XXX</a:t>
            </a:r>
            <a:endParaRPr lang="zh-CN" altLang="en-US" sz="2365" noProof="1">
              <a:solidFill>
                <a:srgbClr val="000000"/>
              </a:solidFill>
              <a:latin typeface="Times New Roman" panose="02020603050405020304" pitchFamily="18" charset="0"/>
              <a:cs typeface="+mn-cs"/>
              <a:sym typeface="Times New Roman" panose="02020603050405020304" pitchFamily="18" charset="0"/>
            </a:endParaRPr>
          </a:p>
        </p:txBody>
      </p:sp>
      <p:pic>
        <p:nvPicPr>
          <p:cNvPr id="24" name="Picture 19" descr="D:\2009-2012微生物资源中心\会议文件\ICCC13\poster模板\pic1.jpg">
            <a:extLst>
              <a:ext uri="{FF2B5EF4-FFF2-40B4-BE49-F238E27FC236}">
                <a16:creationId xmlns:a16="http://schemas.microsoft.com/office/drawing/2014/main" id="{F1BA4AFC-80E4-120A-ADD7-FED3A03B6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28" y="13366516"/>
            <a:ext cx="4913312" cy="352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8">
            <a:extLst>
              <a:ext uri="{FF2B5EF4-FFF2-40B4-BE49-F238E27FC236}">
                <a16:creationId xmlns:a16="http://schemas.microsoft.com/office/drawing/2014/main" id="{7C036339-01A1-6023-29CB-CE8C8AA112C8}"/>
              </a:ext>
            </a:extLst>
          </p:cNvPr>
          <p:cNvSpPr/>
          <p:nvPr/>
        </p:nvSpPr>
        <p:spPr>
          <a:xfrm>
            <a:off x="1774090" y="14353918"/>
            <a:ext cx="3100387" cy="9493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406082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5575" b="0" i="0" u="none" strike="noStrike" kern="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  <a:sym typeface="Arial" panose="020B0604020202020204" pitchFamily="34" charset="0"/>
              </a:rPr>
              <a:t>Fig 2</a:t>
            </a:r>
            <a:endParaRPr kumimoji="0" lang="zh-CN" altLang="en-US" sz="5575" b="0" i="0" u="none" strike="noStrike" kern="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彩云" panose="02010800040101010101" pitchFamily="2" charset="-122"/>
              <a:ea typeface="华文彩云" panose="02010800040101010101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2C8AE504-EFFA-07C3-021B-E9ABA847FB85}"/>
              </a:ext>
            </a:extLst>
          </p:cNvPr>
          <p:cNvSpPr/>
          <p:nvPr/>
        </p:nvSpPr>
        <p:spPr>
          <a:xfrm>
            <a:off x="10601549" y="13163164"/>
            <a:ext cx="10543698" cy="4267392"/>
          </a:xfrm>
          <a:prstGeom prst="rect">
            <a:avLst/>
          </a:prstGeom>
          <a:noFill/>
          <a:ln w="9525">
            <a:noFill/>
          </a:ln>
        </p:spPr>
        <p:txBody>
          <a:bodyPr wrap="square" lIns="214064" tIns="107032" rIns="214064" bIns="107032">
            <a:spAutoFit/>
          </a:bodyPr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  <a:sym typeface="Times New Roman" panose="02020603050405020304" pitchFamily="18" charset="0"/>
              </a:rPr>
              <a:t>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0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436BFA27-33D3-8222-A8D3-C97583A2A8D0}"/>
              </a:ext>
            </a:extLst>
          </p:cNvPr>
          <p:cNvSpPr/>
          <p:nvPr/>
        </p:nvSpPr>
        <p:spPr>
          <a:xfrm>
            <a:off x="868362" y="21997911"/>
            <a:ext cx="19607152" cy="1937395"/>
          </a:xfrm>
          <a:prstGeom prst="rect">
            <a:avLst/>
          </a:prstGeom>
          <a:noFill/>
          <a:ln w="9525">
            <a:noFill/>
          </a:ln>
        </p:spPr>
        <p:txBody>
          <a:bodyPr wrap="square" lIns="214064" tIns="107032" rIns="214064" bIns="107032">
            <a:spAutoFit/>
          </a:bodyPr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  <a:sym typeface="Times New Roman" panose="02020603050405020304" pitchFamily="18" charset="0"/>
              </a:rPr>
              <a:t>    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0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51FC67AD-C170-FABF-CB95-C453E2829826}"/>
              </a:ext>
            </a:extLst>
          </p:cNvPr>
          <p:cNvSpPr/>
          <p:nvPr/>
        </p:nvSpPr>
        <p:spPr>
          <a:xfrm>
            <a:off x="946943" y="23815135"/>
            <a:ext cx="19607152" cy="1937395"/>
          </a:xfrm>
          <a:prstGeom prst="rect">
            <a:avLst/>
          </a:prstGeom>
          <a:noFill/>
          <a:ln w="9525">
            <a:noFill/>
          </a:ln>
        </p:spPr>
        <p:txBody>
          <a:bodyPr wrap="square" lIns="214064" tIns="107032" rIns="214064" bIns="107032">
            <a:spAutoFit/>
          </a:bodyPr>
          <a:lstStyle/>
          <a:p>
            <a:pPr algn="just" defTabSz="4060825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noProof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  <a:sym typeface="Times New Roman" panose="02020603050405020304" pitchFamily="18" charset="0"/>
              </a:rPr>
              <a:t>     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Content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altLang="zh-CN" sz="32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--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Times New Roman font size </a:t>
            </a:r>
            <a:r>
              <a:rPr lang="en-US" altLang="en-US" sz="3000" noProof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3</a:t>
            </a:r>
            <a:r>
              <a:rPr lang="en-US" altLang="zh-CN" sz="3000" noProof="1">
                <a:solidFill>
                  <a:srgbClr val="000000"/>
                </a:solidFill>
                <a:latin typeface="Times New Roman" panose="02020603050405020304" pitchFamily="18" charset="0"/>
                <a:cs typeface="+mn-cs"/>
                <a:sym typeface="Times New Roman" panose="02020603050405020304" pitchFamily="18" charset="0"/>
              </a:rPr>
              <a:t>8</a:t>
            </a:r>
            <a:endParaRPr lang="en-US" altLang="en-US" sz="3200" noProof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5184</TotalTime>
  <Words>104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STCaiyun</vt:lpstr>
      <vt:lpstr>Arial</vt:lpstr>
      <vt:lpstr>Calibri</vt:lpstr>
      <vt:lpstr>Times New Roman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Man Luo</cp:lastModifiedBy>
  <cp:revision>117</cp:revision>
  <dcterms:created xsi:type="dcterms:W3CDTF">2007-01-10T04:59:32Z</dcterms:created>
  <dcterms:modified xsi:type="dcterms:W3CDTF">2025-04-02T09:23:03Z</dcterms:modified>
</cp:coreProperties>
</file>