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62" r:id="rId5"/>
    <p:sldId id="1180" r:id="rId6"/>
    <p:sldId id="1181" r:id="rId7"/>
    <p:sldId id="297" r:id="rId8"/>
    <p:sldId id="837" r:id="rId9"/>
    <p:sldId id="1195" r:id="rId10"/>
    <p:sldId id="1196" r:id="rId11"/>
    <p:sldId id="1198" r:id="rId12"/>
    <p:sldId id="1200" r:id="rId13"/>
    <p:sldId id="120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78" y="25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997EAA-8065-4C90-B70C-2B716B7789BF}" type="datetimeFigureOut">
              <a:rPr lang="en-US" smtClean="0"/>
              <a:t>03-Feb-20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AF4BF3-92D7-4755-AAC8-83CCFADC1D80}" type="slidenum">
              <a:rPr lang="en-US" smtClean="0"/>
              <a:t>‹#›</a:t>
            </a:fld>
            <a:endParaRPr lang="en-US"/>
          </a:p>
        </p:txBody>
      </p:sp>
    </p:spTree>
    <p:extLst>
      <p:ext uri="{BB962C8B-B14F-4D97-AF65-F5344CB8AC3E}">
        <p14:creationId xmlns:p14="http://schemas.microsoft.com/office/powerpoint/2010/main" val="2599796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66DA374-673D-4F61-9345-64998511F788}" type="slidenum">
              <a:rPr lang="en-US" smtClean="0"/>
              <a:t>7</a:t>
            </a:fld>
            <a:endParaRPr lang="en-US"/>
          </a:p>
        </p:txBody>
      </p:sp>
    </p:spTree>
    <p:extLst>
      <p:ext uri="{BB962C8B-B14F-4D97-AF65-F5344CB8AC3E}">
        <p14:creationId xmlns:p14="http://schemas.microsoft.com/office/powerpoint/2010/main" val="3864424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2050" name="Rectangle 2"/>
          <p:cNvSpPr txBox="1">
            <a:spLocks noGrp="1" noRot="1" noChangeAspect="1" noChangeArrowheads="1" noTextEdit="1"/>
          </p:cNvSpPr>
          <p:nvPr>
            <p:ph type="sldImg"/>
          </p:nvPr>
        </p:nvSpPr>
        <p:spPr bwMode="auto">
          <a:noFill/>
          <a:ln>
            <a:solidFill>
              <a:srgbClr val="000000"/>
            </a:solidFill>
            <a:miter lim="800000"/>
            <a:headEnd/>
            <a:tailEnd/>
          </a:ln>
        </p:spPr>
      </p:sp>
      <p:sp>
        <p:nvSpPr>
          <p:cNvPr id="642051" name="Rectangle 3"/>
          <p:cNvSpPr txBox="1">
            <a:spLocks noGrp="1" noChangeArrowheads="1"/>
          </p:cNvSpPr>
          <p:nvPr>
            <p:ph type="body" idx="1"/>
          </p:nvPr>
        </p:nvSpPr>
        <p:spPr bwMode="auto">
          <a:xfrm>
            <a:off x="685800" y="4343401"/>
            <a:ext cx="5486400" cy="4117975"/>
          </a:xfrm>
          <a:noFill/>
        </p:spPr>
        <p:txBody>
          <a:bodyPr wrap="none" anchor="ct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4098" name="Text Box 2"/>
          <p:cNvSpPr txBox="1">
            <a:spLocks noChangeArrowheads="1"/>
          </p:cNvSpPr>
          <p:nvPr/>
        </p:nvSpPr>
        <p:spPr bwMode="auto">
          <a:xfrm>
            <a:off x="1144588" y="685800"/>
            <a:ext cx="4568825" cy="3429000"/>
          </a:xfrm>
          <a:prstGeom prst="rect">
            <a:avLst/>
          </a:prstGeom>
          <a:solidFill>
            <a:srgbClr val="FFFFFF"/>
          </a:solidFill>
          <a:ln w="9525">
            <a:solidFill>
              <a:srgbClr val="000000"/>
            </a:solidFill>
            <a:miter lim="800000"/>
            <a:headEnd/>
            <a:tailEnd/>
          </a:ln>
          <a:effectLst/>
        </p:spPr>
        <p:txBody>
          <a:bodyPr wrap="none" lIns="91431" tIns="45716" rIns="91431" bIns="45716" anchor="ctr"/>
          <a:lstStyle/>
          <a:p>
            <a:endParaRPr lang="en-US"/>
          </a:p>
        </p:txBody>
      </p:sp>
      <p:sp>
        <p:nvSpPr>
          <p:cNvPr id="644099" name="Rectangle 3"/>
          <p:cNvSpPr txBox="1">
            <a:spLocks noGrp="1" noChangeArrowheads="1"/>
          </p:cNvSpPr>
          <p:nvPr>
            <p:ph type="body"/>
          </p:nvPr>
        </p:nvSpPr>
        <p:spPr bwMode="auto">
          <a:xfrm>
            <a:off x="685800" y="4344989"/>
            <a:ext cx="5486400" cy="4206875"/>
          </a:xfrm>
          <a:noFill/>
        </p:spPr>
        <p:txBody>
          <a:bodyPr wrap="none" anchor="ct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4098" name="Text Box 2"/>
          <p:cNvSpPr txBox="1">
            <a:spLocks noChangeArrowheads="1"/>
          </p:cNvSpPr>
          <p:nvPr/>
        </p:nvSpPr>
        <p:spPr bwMode="auto">
          <a:xfrm>
            <a:off x="1144588" y="685800"/>
            <a:ext cx="4568825" cy="3429000"/>
          </a:xfrm>
          <a:prstGeom prst="rect">
            <a:avLst/>
          </a:prstGeom>
          <a:solidFill>
            <a:srgbClr val="FFFFFF"/>
          </a:solidFill>
          <a:ln w="9525">
            <a:solidFill>
              <a:srgbClr val="000000"/>
            </a:solidFill>
            <a:miter lim="800000"/>
            <a:headEnd/>
            <a:tailEnd/>
          </a:ln>
          <a:effectLst/>
        </p:spPr>
        <p:txBody>
          <a:bodyPr wrap="none" lIns="91431" tIns="45716" rIns="91431" bIns="45716" anchor="ctr"/>
          <a:lstStyle/>
          <a:p>
            <a:endParaRPr lang="en-US"/>
          </a:p>
        </p:txBody>
      </p:sp>
      <p:sp>
        <p:nvSpPr>
          <p:cNvPr id="644099" name="Rectangle 3"/>
          <p:cNvSpPr txBox="1">
            <a:spLocks noGrp="1" noChangeArrowheads="1"/>
          </p:cNvSpPr>
          <p:nvPr>
            <p:ph type="body"/>
          </p:nvPr>
        </p:nvSpPr>
        <p:spPr bwMode="auto">
          <a:xfrm>
            <a:off x="685800" y="4344989"/>
            <a:ext cx="5486400" cy="4206875"/>
          </a:xfrm>
          <a:noFill/>
        </p:spPr>
        <p:txBody>
          <a:bodyPr wrap="none" anchor="ctr"/>
          <a:lstStyle/>
          <a:p>
            <a:endParaRPr lang="en-US"/>
          </a:p>
        </p:txBody>
      </p:sp>
    </p:spTree>
    <p:extLst>
      <p:ext uri="{BB962C8B-B14F-4D97-AF65-F5344CB8AC3E}">
        <p14:creationId xmlns:p14="http://schemas.microsoft.com/office/powerpoint/2010/main" val="2459950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70255-F7EE-42E8-A406-35B000EC62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12961AF-DB61-432D-ACE8-5A5A438252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11CC94D-BF07-405F-8755-3D5CAA0C3518}"/>
              </a:ext>
            </a:extLst>
          </p:cNvPr>
          <p:cNvSpPr>
            <a:spLocks noGrp="1"/>
          </p:cNvSpPr>
          <p:nvPr>
            <p:ph type="dt" sz="half" idx="10"/>
          </p:nvPr>
        </p:nvSpPr>
        <p:spPr/>
        <p:txBody>
          <a:bodyPr/>
          <a:lstStyle/>
          <a:p>
            <a:fld id="{3C62F3C4-C7ED-4FF8-AD93-A3720ACC52D9}" type="datetimeFigureOut">
              <a:rPr lang="en-US" smtClean="0"/>
              <a:t>03-Feb-20</a:t>
            </a:fld>
            <a:endParaRPr lang="en-US"/>
          </a:p>
        </p:txBody>
      </p:sp>
      <p:sp>
        <p:nvSpPr>
          <p:cNvPr id="5" name="Footer Placeholder 4">
            <a:extLst>
              <a:ext uri="{FF2B5EF4-FFF2-40B4-BE49-F238E27FC236}">
                <a16:creationId xmlns:a16="http://schemas.microsoft.com/office/drawing/2014/main" id="{FF6E4A05-3F18-41D5-AE54-6FF4043020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AAD36D-94FE-42F9-9F74-0D69B0A06ADB}"/>
              </a:ext>
            </a:extLst>
          </p:cNvPr>
          <p:cNvSpPr>
            <a:spLocks noGrp="1"/>
          </p:cNvSpPr>
          <p:nvPr>
            <p:ph type="sldNum" sz="quarter" idx="12"/>
          </p:nvPr>
        </p:nvSpPr>
        <p:spPr/>
        <p:txBody>
          <a:bodyPr/>
          <a:lstStyle/>
          <a:p>
            <a:fld id="{1E66A55E-781B-40B4-A6BD-882971DD0BCE}" type="slidenum">
              <a:rPr lang="en-US" smtClean="0"/>
              <a:t>‹#›</a:t>
            </a:fld>
            <a:endParaRPr lang="en-US"/>
          </a:p>
        </p:txBody>
      </p:sp>
    </p:spTree>
    <p:extLst>
      <p:ext uri="{BB962C8B-B14F-4D97-AF65-F5344CB8AC3E}">
        <p14:creationId xmlns:p14="http://schemas.microsoft.com/office/powerpoint/2010/main" val="2440355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A658A-6816-4802-9351-70EE11A01D4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551352-DB96-4E2E-BEB4-67D2D56B59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BE0ABD-E31F-40CE-B855-526F19E54EA1}"/>
              </a:ext>
            </a:extLst>
          </p:cNvPr>
          <p:cNvSpPr>
            <a:spLocks noGrp="1"/>
          </p:cNvSpPr>
          <p:nvPr>
            <p:ph type="dt" sz="half" idx="10"/>
          </p:nvPr>
        </p:nvSpPr>
        <p:spPr/>
        <p:txBody>
          <a:bodyPr/>
          <a:lstStyle/>
          <a:p>
            <a:fld id="{3C62F3C4-C7ED-4FF8-AD93-A3720ACC52D9}" type="datetimeFigureOut">
              <a:rPr lang="en-US" smtClean="0"/>
              <a:t>03-Feb-20</a:t>
            </a:fld>
            <a:endParaRPr lang="en-US"/>
          </a:p>
        </p:txBody>
      </p:sp>
      <p:sp>
        <p:nvSpPr>
          <p:cNvPr id="5" name="Footer Placeholder 4">
            <a:extLst>
              <a:ext uri="{FF2B5EF4-FFF2-40B4-BE49-F238E27FC236}">
                <a16:creationId xmlns:a16="http://schemas.microsoft.com/office/drawing/2014/main" id="{CA894C32-1C55-4235-AE14-1C14AAE2A2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299EC5-CF08-45A8-A6DE-0E49D1A92BD6}"/>
              </a:ext>
            </a:extLst>
          </p:cNvPr>
          <p:cNvSpPr>
            <a:spLocks noGrp="1"/>
          </p:cNvSpPr>
          <p:nvPr>
            <p:ph type="sldNum" sz="quarter" idx="12"/>
          </p:nvPr>
        </p:nvSpPr>
        <p:spPr/>
        <p:txBody>
          <a:bodyPr/>
          <a:lstStyle/>
          <a:p>
            <a:fld id="{1E66A55E-781B-40B4-A6BD-882971DD0BCE}" type="slidenum">
              <a:rPr lang="en-US" smtClean="0"/>
              <a:t>‹#›</a:t>
            </a:fld>
            <a:endParaRPr lang="en-US"/>
          </a:p>
        </p:txBody>
      </p:sp>
    </p:spTree>
    <p:extLst>
      <p:ext uri="{BB962C8B-B14F-4D97-AF65-F5344CB8AC3E}">
        <p14:creationId xmlns:p14="http://schemas.microsoft.com/office/powerpoint/2010/main" val="1119023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A439B9-83B3-464B-A20C-540B279686B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FA58E2-D9CF-486A-A223-15021C2E07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E9C8CA-31AD-478A-88F2-642A49190A57}"/>
              </a:ext>
            </a:extLst>
          </p:cNvPr>
          <p:cNvSpPr>
            <a:spLocks noGrp="1"/>
          </p:cNvSpPr>
          <p:nvPr>
            <p:ph type="dt" sz="half" idx="10"/>
          </p:nvPr>
        </p:nvSpPr>
        <p:spPr/>
        <p:txBody>
          <a:bodyPr/>
          <a:lstStyle/>
          <a:p>
            <a:fld id="{3C62F3C4-C7ED-4FF8-AD93-A3720ACC52D9}" type="datetimeFigureOut">
              <a:rPr lang="en-US" smtClean="0"/>
              <a:t>03-Feb-20</a:t>
            </a:fld>
            <a:endParaRPr lang="en-US"/>
          </a:p>
        </p:txBody>
      </p:sp>
      <p:sp>
        <p:nvSpPr>
          <p:cNvPr id="5" name="Footer Placeholder 4">
            <a:extLst>
              <a:ext uri="{FF2B5EF4-FFF2-40B4-BE49-F238E27FC236}">
                <a16:creationId xmlns:a16="http://schemas.microsoft.com/office/drawing/2014/main" id="{4DE4299C-1FE3-46C0-89FC-93BE10B505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2234D0-C577-48D8-80C2-7AA8AD828D35}"/>
              </a:ext>
            </a:extLst>
          </p:cNvPr>
          <p:cNvSpPr>
            <a:spLocks noGrp="1"/>
          </p:cNvSpPr>
          <p:nvPr>
            <p:ph type="sldNum" sz="quarter" idx="12"/>
          </p:nvPr>
        </p:nvSpPr>
        <p:spPr/>
        <p:txBody>
          <a:bodyPr/>
          <a:lstStyle/>
          <a:p>
            <a:fld id="{1E66A55E-781B-40B4-A6BD-882971DD0BCE}" type="slidenum">
              <a:rPr lang="en-US" smtClean="0"/>
              <a:t>‹#›</a:t>
            </a:fld>
            <a:endParaRPr lang="en-US"/>
          </a:p>
        </p:txBody>
      </p:sp>
    </p:spTree>
    <p:extLst>
      <p:ext uri="{BB962C8B-B14F-4D97-AF65-F5344CB8AC3E}">
        <p14:creationId xmlns:p14="http://schemas.microsoft.com/office/powerpoint/2010/main" val="2642735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2D71A-9200-49FF-A8D7-0C22362D13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2DA0ED-3876-4487-A369-530420277F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A31F99-2563-4996-B295-A0ED36756D60}"/>
              </a:ext>
            </a:extLst>
          </p:cNvPr>
          <p:cNvSpPr>
            <a:spLocks noGrp="1"/>
          </p:cNvSpPr>
          <p:nvPr>
            <p:ph type="dt" sz="half" idx="10"/>
          </p:nvPr>
        </p:nvSpPr>
        <p:spPr/>
        <p:txBody>
          <a:bodyPr/>
          <a:lstStyle/>
          <a:p>
            <a:fld id="{3C62F3C4-C7ED-4FF8-AD93-A3720ACC52D9}" type="datetimeFigureOut">
              <a:rPr lang="en-US" smtClean="0"/>
              <a:t>03-Feb-20</a:t>
            </a:fld>
            <a:endParaRPr lang="en-US"/>
          </a:p>
        </p:txBody>
      </p:sp>
      <p:sp>
        <p:nvSpPr>
          <p:cNvPr id="5" name="Footer Placeholder 4">
            <a:extLst>
              <a:ext uri="{FF2B5EF4-FFF2-40B4-BE49-F238E27FC236}">
                <a16:creationId xmlns:a16="http://schemas.microsoft.com/office/drawing/2014/main" id="{6586979F-94F2-4559-939E-105A1DB436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780069-8E2E-4E6E-8F25-D085CA310245}"/>
              </a:ext>
            </a:extLst>
          </p:cNvPr>
          <p:cNvSpPr>
            <a:spLocks noGrp="1"/>
          </p:cNvSpPr>
          <p:nvPr>
            <p:ph type="sldNum" sz="quarter" idx="12"/>
          </p:nvPr>
        </p:nvSpPr>
        <p:spPr/>
        <p:txBody>
          <a:bodyPr/>
          <a:lstStyle/>
          <a:p>
            <a:fld id="{1E66A55E-781B-40B4-A6BD-882971DD0BCE}" type="slidenum">
              <a:rPr lang="en-US" smtClean="0"/>
              <a:t>‹#›</a:t>
            </a:fld>
            <a:endParaRPr lang="en-US"/>
          </a:p>
        </p:txBody>
      </p:sp>
    </p:spTree>
    <p:extLst>
      <p:ext uri="{BB962C8B-B14F-4D97-AF65-F5344CB8AC3E}">
        <p14:creationId xmlns:p14="http://schemas.microsoft.com/office/powerpoint/2010/main" val="3406470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7075F-3132-470D-A33E-F29ABE3BF9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4FD3A46-BDDA-4933-AC65-7FD07555F8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9A71E8-ECB5-4A28-845E-447DEEEBFDDE}"/>
              </a:ext>
            </a:extLst>
          </p:cNvPr>
          <p:cNvSpPr>
            <a:spLocks noGrp="1"/>
          </p:cNvSpPr>
          <p:nvPr>
            <p:ph type="dt" sz="half" idx="10"/>
          </p:nvPr>
        </p:nvSpPr>
        <p:spPr/>
        <p:txBody>
          <a:bodyPr/>
          <a:lstStyle/>
          <a:p>
            <a:fld id="{3C62F3C4-C7ED-4FF8-AD93-A3720ACC52D9}" type="datetimeFigureOut">
              <a:rPr lang="en-US" smtClean="0"/>
              <a:t>03-Feb-20</a:t>
            </a:fld>
            <a:endParaRPr lang="en-US"/>
          </a:p>
        </p:txBody>
      </p:sp>
      <p:sp>
        <p:nvSpPr>
          <p:cNvPr id="5" name="Footer Placeholder 4">
            <a:extLst>
              <a:ext uri="{FF2B5EF4-FFF2-40B4-BE49-F238E27FC236}">
                <a16:creationId xmlns:a16="http://schemas.microsoft.com/office/drawing/2014/main" id="{8D2F113A-2238-4B9D-A714-DD221B29E4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56A258-AED8-40E9-880A-C9FBE9EBA94E}"/>
              </a:ext>
            </a:extLst>
          </p:cNvPr>
          <p:cNvSpPr>
            <a:spLocks noGrp="1"/>
          </p:cNvSpPr>
          <p:nvPr>
            <p:ph type="sldNum" sz="quarter" idx="12"/>
          </p:nvPr>
        </p:nvSpPr>
        <p:spPr/>
        <p:txBody>
          <a:bodyPr/>
          <a:lstStyle/>
          <a:p>
            <a:fld id="{1E66A55E-781B-40B4-A6BD-882971DD0BCE}" type="slidenum">
              <a:rPr lang="en-US" smtClean="0"/>
              <a:t>‹#›</a:t>
            </a:fld>
            <a:endParaRPr lang="en-US"/>
          </a:p>
        </p:txBody>
      </p:sp>
    </p:spTree>
    <p:extLst>
      <p:ext uri="{BB962C8B-B14F-4D97-AF65-F5344CB8AC3E}">
        <p14:creationId xmlns:p14="http://schemas.microsoft.com/office/powerpoint/2010/main" val="617588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A5F59-5563-4AB8-A157-5F832704FD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E5B799-C678-4EC4-9116-D3DEBC3CB66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46D504-1D25-429F-9DE0-A3041A00BAC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89415A-BB7F-4FB1-A50E-A2B47712FA9D}"/>
              </a:ext>
            </a:extLst>
          </p:cNvPr>
          <p:cNvSpPr>
            <a:spLocks noGrp="1"/>
          </p:cNvSpPr>
          <p:nvPr>
            <p:ph type="dt" sz="half" idx="10"/>
          </p:nvPr>
        </p:nvSpPr>
        <p:spPr/>
        <p:txBody>
          <a:bodyPr/>
          <a:lstStyle/>
          <a:p>
            <a:fld id="{3C62F3C4-C7ED-4FF8-AD93-A3720ACC52D9}" type="datetimeFigureOut">
              <a:rPr lang="en-US" smtClean="0"/>
              <a:t>03-Feb-20</a:t>
            </a:fld>
            <a:endParaRPr lang="en-US"/>
          </a:p>
        </p:txBody>
      </p:sp>
      <p:sp>
        <p:nvSpPr>
          <p:cNvPr id="6" name="Footer Placeholder 5">
            <a:extLst>
              <a:ext uri="{FF2B5EF4-FFF2-40B4-BE49-F238E27FC236}">
                <a16:creationId xmlns:a16="http://schemas.microsoft.com/office/drawing/2014/main" id="{095B511E-55A7-48C2-BDE6-A197D12FFF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B5D7DA-3B27-4CCC-A27E-16DE65B7434C}"/>
              </a:ext>
            </a:extLst>
          </p:cNvPr>
          <p:cNvSpPr>
            <a:spLocks noGrp="1"/>
          </p:cNvSpPr>
          <p:nvPr>
            <p:ph type="sldNum" sz="quarter" idx="12"/>
          </p:nvPr>
        </p:nvSpPr>
        <p:spPr/>
        <p:txBody>
          <a:bodyPr/>
          <a:lstStyle/>
          <a:p>
            <a:fld id="{1E66A55E-781B-40B4-A6BD-882971DD0BCE}" type="slidenum">
              <a:rPr lang="en-US" smtClean="0"/>
              <a:t>‹#›</a:t>
            </a:fld>
            <a:endParaRPr lang="en-US"/>
          </a:p>
        </p:txBody>
      </p:sp>
    </p:spTree>
    <p:extLst>
      <p:ext uri="{BB962C8B-B14F-4D97-AF65-F5344CB8AC3E}">
        <p14:creationId xmlns:p14="http://schemas.microsoft.com/office/powerpoint/2010/main" val="2606538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464D7-EBA5-484A-8FD8-7E2C615057A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8D4E16-2B5E-49BA-9BD8-488E5A2E08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7B1818-6C1B-49E8-9013-62D6D9168D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D51AE3-1E37-4474-9190-100B14C74A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2AAB1D-1FB4-420F-8874-931AE291D9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A826E80-8D48-430A-B720-08D66B74BFB1}"/>
              </a:ext>
            </a:extLst>
          </p:cNvPr>
          <p:cNvSpPr>
            <a:spLocks noGrp="1"/>
          </p:cNvSpPr>
          <p:nvPr>
            <p:ph type="dt" sz="half" idx="10"/>
          </p:nvPr>
        </p:nvSpPr>
        <p:spPr/>
        <p:txBody>
          <a:bodyPr/>
          <a:lstStyle/>
          <a:p>
            <a:fld id="{3C62F3C4-C7ED-4FF8-AD93-A3720ACC52D9}" type="datetimeFigureOut">
              <a:rPr lang="en-US" smtClean="0"/>
              <a:t>03-Feb-20</a:t>
            </a:fld>
            <a:endParaRPr lang="en-US"/>
          </a:p>
        </p:txBody>
      </p:sp>
      <p:sp>
        <p:nvSpPr>
          <p:cNvPr id="8" name="Footer Placeholder 7">
            <a:extLst>
              <a:ext uri="{FF2B5EF4-FFF2-40B4-BE49-F238E27FC236}">
                <a16:creationId xmlns:a16="http://schemas.microsoft.com/office/drawing/2014/main" id="{A72C02A2-215C-41A1-A1CD-7877EFE33F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25D0E91-76D1-41C5-81F9-3E127B641683}"/>
              </a:ext>
            </a:extLst>
          </p:cNvPr>
          <p:cNvSpPr>
            <a:spLocks noGrp="1"/>
          </p:cNvSpPr>
          <p:nvPr>
            <p:ph type="sldNum" sz="quarter" idx="12"/>
          </p:nvPr>
        </p:nvSpPr>
        <p:spPr/>
        <p:txBody>
          <a:bodyPr/>
          <a:lstStyle/>
          <a:p>
            <a:fld id="{1E66A55E-781B-40B4-A6BD-882971DD0BCE}" type="slidenum">
              <a:rPr lang="en-US" smtClean="0"/>
              <a:t>‹#›</a:t>
            </a:fld>
            <a:endParaRPr lang="en-US"/>
          </a:p>
        </p:txBody>
      </p:sp>
    </p:spTree>
    <p:extLst>
      <p:ext uri="{BB962C8B-B14F-4D97-AF65-F5344CB8AC3E}">
        <p14:creationId xmlns:p14="http://schemas.microsoft.com/office/powerpoint/2010/main" val="862158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F1A58-FC41-4376-9C10-32CF1357DE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1231AC1-4A4C-44F4-863B-4A9C2259BD83}"/>
              </a:ext>
            </a:extLst>
          </p:cNvPr>
          <p:cNvSpPr>
            <a:spLocks noGrp="1"/>
          </p:cNvSpPr>
          <p:nvPr>
            <p:ph type="dt" sz="half" idx="10"/>
          </p:nvPr>
        </p:nvSpPr>
        <p:spPr/>
        <p:txBody>
          <a:bodyPr/>
          <a:lstStyle/>
          <a:p>
            <a:fld id="{3C62F3C4-C7ED-4FF8-AD93-A3720ACC52D9}" type="datetimeFigureOut">
              <a:rPr lang="en-US" smtClean="0"/>
              <a:t>03-Feb-20</a:t>
            </a:fld>
            <a:endParaRPr lang="en-US"/>
          </a:p>
        </p:txBody>
      </p:sp>
      <p:sp>
        <p:nvSpPr>
          <p:cNvPr id="4" name="Footer Placeholder 3">
            <a:extLst>
              <a:ext uri="{FF2B5EF4-FFF2-40B4-BE49-F238E27FC236}">
                <a16:creationId xmlns:a16="http://schemas.microsoft.com/office/drawing/2014/main" id="{FEAF9F57-FF30-4E51-8862-33F54FD0CC6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B4946B-A238-459A-93A9-3E2CBB80ED78}"/>
              </a:ext>
            </a:extLst>
          </p:cNvPr>
          <p:cNvSpPr>
            <a:spLocks noGrp="1"/>
          </p:cNvSpPr>
          <p:nvPr>
            <p:ph type="sldNum" sz="quarter" idx="12"/>
          </p:nvPr>
        </p:nvSpPr>
        <p:spPr/>
        <p:txBody>
          <a:bodyPr/>
          <a:lstStyle/>
          <a:p>
            <a:fld id="{1E66A55E-781B-40B4-A6BD-882971DD0BCE}" type="slidenum">
              <a:rPr lang="en-US" smtClean="0"/>
              <a:t>‹#›</a:t>
            </a:fld>
            <a:endParaRPr lang="en-US"/>
          </a:p>
        </p:txBody>
      </p:sp>
    </p:spTree>
    <p:extLst>
      <p:ext uri="{BB962C8B-B14F-4D97-AF65-F5344CB8AC3E}">
        <p14:creationId xmlns:p14="http://schemas.microsoft.com/office/powerpoint/2010/main" val="25380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2017BD-39BC-4AC1-9DE4-CBF2CBD78E74}"/>
              </a:ext>
            </a:extLst>
          </p:cNvPr>
          <p:cNvSpPr>
            <a:spLocks noGrp="1"/>
          </p:cNvSpPr>
          <p:nvPr>
            <p:ph type="dt" sz="half" idx="10"/>
          </p:nvPr>
        </p:nvSpPr>
        <p:spPr/>
        <p:txBody>
          <a:bodyPr/>
          <a:lstStyle/>
          <a:p>
            <a:fld id="{3C62F3C4-C7ED-4FF8-AD93-A3720ACC52D9}" type="datetimeFigureOut">
              <a:rPr lang="en-US" smtClean="0"/>
              <a:t>03-Feb-20</a:t>
            </a:fld>
            <a:endParaRPr lang="en-US"/>
          </a:p>
        </p:txBody>
      </p:sp>
      <p:sp>
        <p:nvSpPr>
          <p:cNvPr id="3" name="Footer Placeholder 2">
            <a:extLst>
              <a:ext uri="{FF2B5EF4-FFF2-40B4-BE49-F238E27FC236}">
                <a16:creationId xmlns:a16="http://schemas.microsoft.com/office/drawing/2014/main" id="{66EDEC9C-FED0-4E5B-986D-CF9641E279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80E7C98-04BE-4F63-947A-9A93C1EFA411}"/>
              </a:ext>
            </a:extLst>
          </p:cNvPr>
          <p:cNvSpPr>
            <a:spLocks noGrp="1"/>
          </p:cNvSpPr>
          <p:nvPr>
            <p:ph type="sldNum" sz="quarter" idx="12"/>
          </p:nvPr>
        </p:nvSpPr>
        <p:spPr/>
        <p:txBody>
          <a:bodyPr/>
          <a:lstStyle/>
          <a:p>
            <a:fld id="{1E66A55E-781B-40B4-A6BD-882971DD0BCE}" type="slidenum">
              <a:rPr lang="en-US" smtClean="0"/>
              <a:t>‹#›</a:t>
            </a:fld>
            <a:endParaRPr lang="en-US"/>
          </a:p>
        </p:txBody>
      </p:sp>
    </p:spTree>
    <p:extLst>
      <p:ext uri="{BB962C8B-B14F-4D97-AF65-F5344CB8AC3E}">
        <p14:creationId xmlns:p14="http://schemas.microsoft.com/office/powerpoint/2010/main" val="2744404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B1FAA-E2C6-4489-8989-F5FC2FC88E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9D886BC-7BDD-48DD-A591-40023F7F12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448533-6842-4D48-89BD-6E986D4F3E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36F1E4-6894-4A1F-9DA8-EBE01FA9C594}"/>
              </a:ext>
            </a:extLst>
          </p:cNvPr>
          <p:cNvSpPr>
            <a:spLocks noGrp="1"/>
          </p:cNvSpPr>
          <p:nvPr>
            <p:ph type="dt" sz="half" idx="10"/>
          </p:nvPr>
        </p:nvSpPr>
        <p:spPr/>
        <p:txBody>
          <a:bodyPr/>
          <a:lstStyle/>
          <a:p>
            <a:fld id="{3C62F3C4-C7ED-4FF8-AD93-A3720ACC52D9}" type="datetimeFigureOut">
              <a:rPr lang="en-US" smtClean="0"/>
              <a:t>03-Feb-20</a:t>
            </a:fld>
            <a:endParaRPr lang="en-US"/>
          </a:p>
        </p:txBody>
      </p:sp>
      <p:sp>
        <p:nvSpPr>
          <p:cNvPr id="6" name="Footer Placeholder 5">
            <a:extLst>
              <a:ext uri="{FF2B5EF4-FFF2-40B4-BE49-F238E27FC236}">
                <a16:creationId xmlns:a16="http://schemas.microsoft.com/office/drawing/2014/main" id="{80277E29-AB19-4AB1-BE6A-D3A887B5FE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678C62-7ACC-4C1A-B6C9-9673A8B03416}"/>
              </a:ext>
            </a:extLst>
          </p:cNvPr>
          <p:cNvSpPr>
            <a:spLocks noGrp="1"/>
          </p:cNvSpPr>
          <p:nvPr>
            <p:ph type="sldNum" sz="quarter" idx="12"/>
          </p:nvPr>
        </p:nvSpPr>
        <p:spPr/>
        <p:txBody>
          <a:bodyPr/>
          <a:lstStyle/>
          <a:p>
            <a:fld id="{1E66A55E-781B-40B4-A6BD-882971DD0BCE}" type="slidenum">
              <a:rPr lang="en-US" smtClean="0"/>
              <a:t>‹#›</a:t>
            </a:fld>
            <a:endParaRPr lang="en-US"/>
          </a:p>
        </p:txBody>
      </p:sp>
    </p:spTree>
    <p:extLst>
      <p:ext uri="{BB962C8B-B14F-4D97-AF65-F5344CB8AC3E}">
        <p14:creationId xmlns:p14="http://schemas.microsoft.com/office/powerpoint/2010/main" val="470565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A2CD4-BDA1-4C33-AB5B-F33CB776ED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75BA3C5-FF1D-4EF0-83AB-2C9B0E182D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78314F-A03E-48B7-98E3-F6C59C2207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D890E7-CCC9-447D-942C-9E46F16E2FBB}"/>
              </a:ext>
            </a:extLst>
          </p:cNvPr>
          <p:cNvSpPr>
            <a:spLocks noGrp="1"/>
          </p:cNvSpPr>
          <p:nvPr>
            <p:ph type="dt" sz="half" idx="10"/>
          </p:nvPr>
        </p:nvSpPr>
        <p:spPr/>
        <p:txBody>
          <a:bodyPr/>
          <a:lstStyle/>
          <a:p>
            <a:fld id="{3C62F3C4-C7ED-4FF8-AD93-A3720ACC52D9}" type="datetimeFigureOut">
              <a:rPr lang="en-US" smtClean="0"/>
              <a:t>03-Feb-20</a:t>
            </a:fld>
            <a:endParaRPr lang="en-US"/>
          </a:p>
        </p:txBody>
      </p:sp>
      <p:sp>
        <p:nvSpPr>
          <p:cNvPr id="6" name="Footer Placeholder 5">
            <a:extLst>
              <a:ext uri="{FF2B5EF4-FFF2-40B4-BE49-F238E27FC236}">
                <a16:creationId xmlns:a16="http://schemas.microsoft.com/office/drawing/2014/main" id="{F230DDD5-A666-4043-B649-D48061E12B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9E40FF-02B9-4ACE-ACD9-FFE8EB8E8112}"/>
              </a:ext>
            </a:extLst>
          </p:cNvPr>
          <p:cNvSpPr>
            <a:spLocks noGrp="1"/>
          </p:cNvSpPr>
          <p:nvPr>
            <p:ph type="sldNum" sz="quarter" idx="12"/>
          </p:nvPr>
        </p:nvSpPr>
        <p:spPr/>
        <p:txBody>
          <a:bodyPr/>
          <a:lstStyle/>
          <a:p>
            <a:fld id="{1E66A55E-781B-40B4-A6BD-882971DD0BCE}" type="slidenum">
              <a:rPr lang="en-US" smtClean="0"/>
              <a:t>‹#›</a:t>
            </a:fld>
            <a:endParaRPr lang="en-US"/>
          </a:p>
        </p:txBody>
      </p:sp>
    </p:spTree>
    <p:extLst>
      <p:ext uri="{BB962C8B-B14F-4D97-AF65-F5344CB8AC3E}">
        <p14:creationId xmlns:p14="http://schemas.microsoft.com/office/powerpoint/2010/main" val="3862251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73E61C-7E43-4B34-9A1B-5018AAF3D8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449079-AA54-4FB7-BEBF-D784482F98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779C8C-B2D3-4705-899E-A26A90669A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62F3C4-C7ED-4FF8-AD93-A3720ACC52D9}" type="datetimeFigureOut">
              <a:rPr lang="en-US" smtClean="0"/>
              <a:t>03-Feb-20</a:t>
            </a:fld>
            <a:endParaRPr lang="en-US"/>
          </a:p>
        </p:txBody>
      </p:sp>
      <p:sp>
        <p:nvSpPr>
          <p:cNvPr id="5" name="Footer Placeholder 4">
            <a:extLst>
              <a:ext uri="{FF2B5EF4-FFF2-40B4-BE49-F238E27FC236}">
                <a16:creationId xmlns:a16="http://schemas.microsoft.com/office/drawing/2014/main" id="{37ABDE94-CE93-492F-A6D1-0F939199CB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320B7E7-0128-4B24-B217-EC35AC053D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66A55E-781B-40B4-A6BD-882971DD0BCE}" type="slidenum">
              <a:rPr lang="en-US" smtClean="0"/>
              <a:t>‹#›</a:t>
            </a:fld>
            <a:endParaRPr lang="en-US"/>
          </a:p>
        </p:txBody>
      </p:sp>
    </p:spTree>
    <p:extLst>
      <p:ext uri="{BB962C8B-B14F-4D97-AF65-F5344CB8AC3E}">
        <p14:creationId xmlns:p14="http://schemas.microsoft.com/office/powerpoint/2010/main" val="2303102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8.emf"/><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5C160-D4E9-4FCF-B198-4F1F38A3093C}"/>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1BAD0809-2805-4E69-9221-D099B7DA3CD2}"/>
              </a:ext>
            </a:extLst>
          </p:cNvPr>
          <p:cNvSpPr>
            <a:spLocks noGrp="1"/>
          </p:cNvSpPr>
          <p:nvPr>
            <p:ph type="subTitle" idx="1"/>
          </p:nvPr>
        </p:nvSpPr>
        <p:spPr>
          <a:xfrm>
            <a:off x="356616" y="5157216"/>
            <a:ext cx="11830386" cy="1563624"/>
          </a:xfrm>
        </p:spPr>
        <p:txBody>
          <a:bodyPr>
            <a:normAutofit lnSpcReduction="10000"/>
          </a:bodyPr>
          <a:lstStyle/>
          <a:p>
            <a:r>
              <a:rPr lang="en-US" sz="4800" dirty="0"/>
              <a:t>Welcome</a:t>
            </a:r>
            <a:endParaRPr lang="en-US" sz="1600" dirty="0"/>
          </a:p>
          <a:p>
            <a:pPr algn="l"/>
            <a:endParaRPr lang="en-US" sz="1600" b="1" dirty="0"/>
          </a:p>
          <a:p>
            <a:pPr algn="l"/>
            <a:r>
              <a:rPr lang="en-US" sz="1600" b="1" dirty="0"/>
              <a:t>Prof. Torsten Schwede</a:t>
            </a:r>
            <a:br>
              <a:rPr lang="en-US" sz="1600" dirty="0"/>
            </a:br>
            <a:r>
              <a:rPr lang="en-US" sz="1600" dirty="0" err="1"/>
              <a:t>Vizerektor</a:t>
            </a:r>
            <a:r>
              <a:rPr lang="en-US" sz="1600" dirty="0"/>
              <a:t> </a:t>
            </a:r>
            <a:r>
              <a:rPr lang="en-US" sz="1600" dirty="0" err="1"/>
              <a:t>Forschung</a:t>
            </a:r>
            <a:r>
              <a:rPr lang="en-US" sz="1600" dirty="0"/>
              <a:t>, Universität Basel</a:t>
            </a:r>
          </a:p>
        </p:txBody>
      </p:sp>
      <p:pic>
        <p:nvPicPr>
          <p:cNvPr id="5" name="Picture 4">
            <a:extLst>
              <a:ext uri="{FF2B5EF4-FFF2-40B4-BE49-F238E27FC236}">
                <a16:creationId xmlns:a16="http://schemas.microsoft.com/office/drawing/2014/main" id="{0B37C9B7-2CD7-40EA-B962-581FB2D43E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87003" cy="4956048"/>
          </a:xfrm>
          <a:prstGeom prst="rect">
            <a:avLst/>
          </a:prstGeom>
        </p:spPr>
      </p:pic>
      <p:pic>
        <p:nvPicPr>
          <p:cNvPr id="6" name="Picture 5">
            <a:extLst>
              <a:ext uri="{FF2B5EF4-FFF2-40B4-BE49-F238E27FC236}">
                <a16:creationId xmlns:a16="http://schemas.microsoft.com/office/drawing/2014/main" id="{8CF4273C-7C67-479E-A6B4-2802AA6C0DB7}"/>
              </a:ext>
            </a:extLst>
          </p:cNvPr>
          <p:cNvPicPr>
            <a:picLocks noChangeAspect="1"/>
          </p:cNvPicPr>
          <p:nvPr/>
        </p:nvPicPr>
        <p:blipFill rotWithShape="1">
          <a:blip r:embed="rId3">
            <a:extLst>
              <a:ext uri="{28A0092B-C50C-407E-A947-70E740481C1C}">
                <a14:useLocalDpi xmlns:a14="http://schemas.microsoft.com/office/drawing/2010/main" val="0"/>
              </a:ext>
            </a:extLst>
          </a:blip>
          <a:srcRect t="29305" b="31276"/>
          <a:stretch/>
        </p:blipFill>
        <p:spPr>
          <a:xfrm>
            <a:off x="9494334" y="5735637"/>
            <a:ext cx="2501306" cy="986002"/>
          </a:xfrm>
          <a:prstGeom prst="rect">
            <a:avLst/>
          </a:prstGeom>
        </p:spPr>
      </p:pic>
    </p:spTree>
    <p:extLst>
      <p:ext uri="{BB962C8B-B14F-4D97-AF65-F5344CB8AC3E}">
        <p14:creationId xmlns:p14="http://schemas.microsoft.com/office/powerpoint/2010/main" val="3649950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074" name="Rectangle 2"/>
          <p:cNvSpPr>
            <a:spLocks noGrp="1" noChangeArrowheads="1"/>
          </p:cNvSpPr>
          <p:nvPr>
            <p:ph type="title"/>
          </p:nvPr>
        </p:nvSpPr>
        <p:spPr>
          <a:xfrm>
            <a:off x="243840" y="273051"/>
            <a:ext cx="11021568" cy="1236663"/>
          </a:xfrm>
          <a:ln/>
        </p:spPr>
        <p:txBody>
          <a:bodyPr vert="horz" lIns="90000" tIns="46800" rIns="90000" bIns="46800" rtlCol="0" anchor="ctr">
            <a:normAutofit fontScale="90000"/>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dirty="0">
                <a:latin typeface="Arial Rounded MT Bold" pitchFamily="34" charset="0"/>
              </a:rPr>
              <a:t>1BEF: Dengue Virus NS3 Serine Protease.</a:t>
            </a:r>
          </a:p>
        </p:txBody>
      </p:sp>
      <p:pic>
        <p:nvPicPr>
          <p:cNvPr id="643075" name="Picture 3"/>
          <p:cNvPicPr>
            <a:picLocks noChangeAspect="1" noChangeArrowheads="1"/>
          </p:cNvPicPr>
          <p:nvPr/>
        </p:nvPicPr>
        <p:blipFill>
          <a:blip r:embed="rId3"/>
          <a:srcRect/>
          <a:stretch>
            <a:fillRect/>
          </a:stretch>
        </p:blipFill>
        <p:spPr bwMode="auto">
          <a:xfrm>
            <a:off x="926592" y="1509714"/>
            <a:ext cx="4324350" cy="3994150"/>
          </a:xfrm>
          <a:prstGeom prst="rect">
            <a:avLst/>
          </a:prstGeom>
          <a:noFill/>
          <a:ln w="9525">
            <a:noFill/>
            <a:round/>
            <a:headEnd/>
            <a:tailEnd/>
          </a:ln>
          <a:effectLst/>
        </p:spPr>
      </p:pic>
      <p:sp>
        <p:nvSpPr>
          <p:cNvPr id="643076" name="Text Box 4"/>
          <p:cNvSpPr txBox="1">
            <a:spLocks noChangeArrowheads="1"/>
          </p:cNvSpPr>
          <p:nvPr/>
        </p:nvSpPr>
        <p:spPr bwMode="auto">
          <a:xfrm>
            <a:off x="731521" y="5486401"/>
            <a:ext cx="5508944" cy="606425"/>
          </a:xfrm>
          <a:prstGeom prst="rect">
            <a:avLst/>
          </a:prstGeom>
          <a:noFill/>
          <a:ln w="9525">
            <a:noFill/>
            <a:round/>
            <a:headEnd/>
            <a:tailEnd/>
          </a:ln>
          <a:effectLst/>
        </p:spPr>
        <p:txBody>
          <a:bodyPr lIns="90000" tIns="45000" rIns="90000" bIns="45000"/>
          <a:lstStyle/>
          <a:p>
            <a:pPr>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200" dirty="0">
                <a:solidFill>
                  <a:srgbClr val="808080"/>
                </a:solidFill>
                <a:ea typeface="ＭＳ Ｐゴシック" pitchFamily="30" charset="-128"/>
              </a:rPr>
              <a:t>HM Murthy, S </a:t>
            </a:r>
            <a:r>
              <a:rPr lang="en-US" sz="1200" dirty="0" err="1">
                <a:solidFill>
                  <a:srgbClr val="808080"/>
                </a:solidFill>
                <a:ea typeface="ＭＳ Ｐゴシック" pitchFamily="30" charset="-128"/>
              </a:rPr>
              <a:t>Clum</a:t>
            </a:r>
            <a:r>
              <a:rPr lang="en-US" sz="1200" dirty="0">
                <a:solidFill>
                  <a:srgbClr val="808080"/>
                </a:solidFill>
                <a:ea typeface="ＭＳ Ｐゴシック" pitchFamily="30" charset="-128"/>
              </a:rPr>
              <a:t>, R Padmanabhan </a:t>
            </a:r>
            <a:br>
              <a:rPr lang="en-US" sz="1200" dirty="0">
                <a:solidFill>
                  <a:srgbClr val="808080"/>
                </a:solidFill>
                <a:ea typeface="ＭＳ Ｐゴシック" pitchFamily="30" charset="-128"/>
              </a:rPr>
            </a:br>
            <a:r>
              <a:rPr lang="en-US" sz="1200" dirty="0" err="1">
                <a:solidFill>
                  <a:srgbClr val="808080"/>
                </a:solidFill>
                <a:ea typeface="ＭＳ Ｐゴシック" pitchFamily="30" charset="-128"/>
              </a:rPr>
              <a:t>J.Biol.Chem</a:t>
            </a:r>
            <a:r>
              <a:rPr lang="en-US" sz="1200" dirty="0">
                <a:solidFill>
                  <a:srgbClr val="808080"/>
                </a:solidFill>
                <a:ea typeface="ＭＳ Ｐゴシック" pitchFamily="30" charset="-128"/>
              </a:rPr>
              <a:t>. (1999) 274: 5573 - 5580</a:t>
            </a:r>
            <a:r>
              <a:rPr lang="en-US" sz="1200" dirty="0">
                <a:solidFill>
                  <a:srgbClr val="000000"/>
                </a:solidFill>
                <a:ea typeface="ＭＳ Ｐゴシック" pitchFamily="30" charset="-128"/>
              </a:rPr>
              <a:t> </a:t>
            </a:r>
            <a:br>
              <a:rPr lang="en-US" sz="1200" dirty="0">
                <a:solidFill>
                  <a:srgbClr val="000000"/>
                </a:solidFill>
                <a:ea typeface="ＭＳ Ｐゴシック" pitchFamily="30" charset="-128"/>
              </a:rPr>
            </a:br>
            <a:endParaRPr lang="en-US" sz="1200" dirty="0">
              <a:solidFill>
                <a:srgbClr val="000000"/>
              </a:solidFill>
              <a:ea typeface="ＭＳ Ｐゴシック" pitchFamily="30" charset="-128"/>
            </a:endParaRPr>
          </a:p>
          <a:p>
            <a:pPr>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200" dirty="0">
                <a:solidFill>
                  <a:srgbClr val="000000"/>
                </a:solidFill>
                <a:ea typeface="ＭＳ Ｐゴシック" pitchFamily="30" charset="-128"/>
              </a:rPr>
              <a:t>Res = 2.1 </a:t>
            </a:r>
            <a:r>
              <a:rPr lang="en-US" sz="1200" dirty="0">
                <a:solidFill>
                  <a:srgbClr val="000000"/>
                </a:solidFill>
                <a:ea typeface="ＭＳ Ｐゴシック" pitchFamily="30" charset="-128"/>
                <a:cs typeface="Arial" charset="0"/>
              </a:rPr>
              <a:t>Å; R (</a:t>
            </a:r>
            <a:r>
              <a:rPr lang="en-US" sz="1200" dirty="0" err="1">
                <a:solidFill>
                  <a:srgbClr val="000000"/>
                </a:solidFill>
                <a:ea typeface="ＭＳ Ｐゴシック" pitchFamily="30" charset="-128"/>
                <a:cs typeface="Arial" charset="0"/>
              </a:rPr>
              <a:t>R</a:t>
            </a:r>
            <a:r>
              <a:rPr lang="en-US" sz="1200" baseline="-25000" dirty="0" err="1">
                <a:solidFill>
                  <a:srgbClr val="000000"/>
                </a:solidFill>
                <a:ea typeface="ＭＳ Ｐゴシック" pitchFamily="30" charset="-128"/>
                <a:cs typeface="Arial" charset="0"/>
              </a:rPr>
              <a:t>free</a:t>
            </a:r>
            <a:r>
              <a:rPr lang="en-US" sz="1200" dirty="0">
                <a:solidFill>
                  <a:srgbClr val="000000"/>
                </a:solidFill>
                <a:ea typeface="ＭＳ Ｐゴシック" pitchFamily="30" charset="-128"/>
                <a:cs typeface="Arial" charset="0"/>
              </a:rPr>
              <a:t>) 0.186 (0.228)</a:t>
            </a:r>
          </a:p>
        </p:txBody>
      </p:sp>
      <p:pic>
        <p:nvPicPr>
          <p:cNvPr id="643077" name="Picture 5"/>
          <p:cNvPicPr>
            <a:picLocks noChangeAspect="1" noChangeArrowheads="1"/>
          </p:cNvPicPr>
          <p:nvPr/>
        </p:nvPicPr>
        <p:blipFill>
          <a:blip r:embed="rId4"/>
          <a:srcRect/>
          <a:stretch>
            <a:fillRect/>
          </a:stretch>
        </p:blipFill>
        <p:spPr bwMode="auto">
          <a:xfrm>
            <a:off x="6516688" y="1730376"/>
            <a:ext cx="3948112" cy="3948113"/>
          </a:xfrm>
          <a:prstGeom prst="rect">
            <a:avLst/>
          </a:prstGeom>
          <a:noFill/>
          <a:ln w="9525">
            <a:noFill/>
            <a:round/>
            <a:headEnd/>
            <a:tailEnd/>
          </a:ln>
          <a:effectLst/>
        </p:spPr>
      </p:pic>
    </p:spTree>
    <p:extLst>
      <p:ext uri="{BB962C8B-B14F-4D97-AF65-F5344CB8AC3E}">
        <p14:creationId xmlns:p14="http://schemas.microsoft.com/office/powerpoint/2010/main" val="536508968"/>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074" name="Rectangle 2"/>
          <p:cNvSpPr>
            <a:spLocks noGrp="1" noChangeArrowheads="1"/>
          </p:cNvSpPr>
          <p:nvPr>
            <p:ph type="title"/>
          </p:nvPr>
        </p:nvSpPr>
        <p:spPr>
          <a:xfrm>
            <a:off x="243840" y="273051"/>
            <a:ext cx="11021568" cy="1236663"/>
          </a:xfrm>
          <a:ln/>
        </p:spPr>
        <p:txBody>
          <a:bodyPr vert="horz" lIns="90000" tIns="46800" rIns="90000" bIns="46800" rtlCol="0" anchor="ctr">
            <a:normAutofit fontScale="90000"/>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dirty="0">
                <a:latin typeface="Arial Rounded MT Bold" pitchFamily="34" charset="0"/>
              </a:rPr>
              <a:t>1BEF: Dengue Virus NS3 Serine Protease.</a:t>
            </a:r>
          </a:p>
        </p:txBody>
      </p:sp>
      <p:pic>
        <p:nvPicPr>
          <p:cNvPr id="643075" name="Picture 3"/>
          <p:cNvPicPr>
            <a:picLocks noChangeAspect="1" noChangeArrowheads="1"/>
          </p:cNvPicPr>
          <p:nvPr/>
        </p:nvPicPr>
        <p:blipFill>
          <a:blip r:embed="rId3"/>
          <a:srcRect/>
          <a:stretch>
            <a:fillRect/>
          </a:stretch>
        </p:blipFill>
        <p:spPr bwMode="auto">
          <a:xfrm>
            <a:off x="926592" y="1509714"/>
            <a:ext cx="4324350" cy="3994150"/>
          </a:xfrm>
          <a:prstGeom prst="rect">
            <a:avLst/>
          </a:prstGeom>
          <a:noFill/>
          <a:ln w="9525">
            <a:noFill/>
            <a:round/>
            <a:headEnd/>
            <a:tailEnd/>
          </a:ln>
          <a:effectLst/>
        </p:spPr>
      </p:pic>
      <p:sp>
        <p:nvSpPr>
          <p:cNvPr id="643076" name="Text Box 4"/>
          <p:cNvSpPr txBox="1">
            <a:spLocks noChangeArrowheads="1"/>
          </p:cNvSpPr>
          <p:nvPr/>
        </p:nvSpPr>
        <p:spPr bwMode="auto">
          <a:xfrm>
            <a:off x="731521" y="5486401"/>
            <a:ext cx="5508944" cy="606425"/>
          </a:xfrm>
          <a:prstGeom prst="rect">
            <a:avLst/>
          </a:prstGeom>
          <a:noFill/>
          <a:ln w="9525">
            <a:noFill/>
            <a:round/>
            <a:headEnd/>
            <a:tailEnd/>
          </a:ln>
          <a:effectLst/>
        </p:spPr>
        <p:txBody>
          <a:bodyPr lIns="90000" tIns="45000" rIns="90000" bIns="45000"/>
          <a:lstStyle/>
          <a:p>
            <a:pPr>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200" dirty="0">
                <a:solidFill>
                  <a:srgbClr val="808080"/>
                </a:solidFill>
                <a:ea typeface="ＭＳ Ｐゴシック" pitchFamily="30" charset="-128"/>
              </a:rPr>
              <a:t>HM Murthy, S </a:t>
            </a:r>
            <a:r>
              <a:rPr lang="en-US" sz="1200" dirty="0" err="1">
                <a:solidFill>
                  <a:srgbClr val="808080"/>
                </a:solidFill>
                <a:ea typeface="ＭＳ Ｐゴシック" pitchFamily="30" charset="-128"/>
              </a:rPr>
              <a:t>Clum</a:t>
            </a:r>
            <a:r>
              <a:rPr lang="en-US" sz="1200" dirty="0">
                <a:solidFill>
                  <a:srgbClr val="808080"/>
                </a:solidFill>
                <a:ea typeface="ＭＳ Ｐゴシック" pitchFamily="30" charset="-128"/>
              </a:rPr>
              <a:t>, R Padmanabhan </a:t>
            </a:r>
            <a:br>
              <a:rPr lang="en-US" sz="1200" dirty="0">
                <a:solidFill>
                  <a:srgbClr val="808080"/>
                </a:solidFill>
                <a:ea typeface="ＭＳ Ｐゴシック" pitchFamily="30" charset="-128"/>
              </a:rPr>
            </a:br>
            <a:r>
              <a:rPr lang="en-US" sz="1200" dirty="0" err="1">
                <a:solidFill>
                  <a:srgbClr val="808080"/>
                </a:solidFill>
                <a:ea typeface="ＭＳ Ｐゴシック" pitchFamily="30" charset="-128"/>
              </a:rPr>
              <a:t>J.Biol.Chem</a:t>
            </a:r>
            <a:r>
              <a:rPr lang="en-US" sz="1200" dirty="0">
                <a:solidFill>
                  <a:srgbClr val="808080"/>
                </a:solidFill>
                <a:ea typeface="ＭＳ Ｐゴシック" pitchFamily="30" charset="-128"/>
              </a:rPr>
              <a:t>. (1999) 274: 5573 - 5580</a:t>
            </a:r>
            <a:r>
              <a:rPr lang="en-US" sz="1200" dirty="0">
                <a:solidFill>
                  <a:srgbClr val="000000"/>
                </a:solidFill>
                <a:ea typeface="ＭＳ Ｐゴシック" pitchFamily="30" charset="-128"/>
              </a:rPr>
              <a:t> </a:t>
            </a:r>
            <a:br>
              <a:rPr lang="en-US" sz="1200" dirty="0">
                <a:solidFill>
                  <a:srgbClr val="000000"/>
                </a:solidFill>
                <a:ea typeface="ＭＳ Ｐゴシック" pitchFamily="30" charset="-128"/>
              </a:rPr>
            </a:br>
            <a:endParaRPr lang="en-US" sz="1200" dirty="0">
              <a:solidFill>
                <a:srgbClr val="000000"/>
              </a:solidFill>
              <a:ea typeface="ＭＳ Ｐゴシック" pitchFamily="30" charset="-128"/>
            </a:endParaRPr>
          </a:p>
          <a:p>
            <a:pPr>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200" dirty="0">
                <a:solidFill>
                  <a:srgbClr val="000000"/>
                </a:solidFill>
                <a:ea typeface="ＭＳ Ｐゴシック" pitchFamily="30" charset="-128"/>
              </a:rPr>
              <a:t>Res = 2.1 </a:t>
            </a:r>
            <a:r>
              <a:rPr lang="en-US" sz="1200" dirty="0">
                <a:solidFill>
                  <a:srgbClr val="000000"/>
                </a:solidFill>
                <a:ea typeface="ＭＳ Ｐゴシック" pitchFamily="30" charset="-128"/>
                <a:cs typeface="Arial" charset="0"/>
              </a:rPr>
              <a:t>Å; R (</a:t>
            </a:r>
            <a:r>
              <a:rPr lang="en-US" sz="1200" dirty="0" err="1">
                <a:solidFill>
                  <a:srgbClr val="000000"/>
                </a:solidFill>
                <a:ea typeface="ＭＳ Ｐゴシック" pitchFamily="30" charset="-128"/>
                <a:cs typeface="Arial" charset="0"/>
              </a:rPr>
              <a:t>R</a:t>
            </a:r>
            <a:r>
              <a:rPr lang="en-US" sz="1200" baseline="-25000" dirty="0" err="1">
                <a:solidFill>
                  <a:srgbClr val="000000"/>
                </a:solidFill>
                <a:ea typeface="ＭＳ Ｐゴシック" pitchFamily="30" charset="-128"/>
                <a:cs typeface="Arial" charset="0"/>
              </a:rPr>
              <a:t>free</a:t>
            </a:r>
            <a:r>
              <a:rPr lang="en-US" sz="1200" dirty="0">
                <a:solidFill>
                  <a:srgbClr val="000000"/>
                </a:solidFill>
                <a:ea typeface="ＭＳ Ｐゴシック" pitchFamily="30" charset="-128"/>
                <a:cs typeface="Arial" charset="0"/>
              </a:rPr>
              <a:t>) 0.186 (0.228)</a:t>
            </a:r>
          </a:p>
        </p:txBody>
      </p:sp>
      <p:pic>
        <p:nvPicPr>
          <p:cNvPr id="643077" name="Picture 5"/>
          <p:cNvPicPr>
            <a:picLocks noChangeAspect="1" noChangeArrowheads="1"/>
          </p:cNvPicPr>
          <p:nvPr/>
        </p:nvPicPr>
        <p:blipFill>
          <a:blip r:embed="rId4"/>
          <a:srcRect/>
          <a:stretch>
            <a:fillRect/>
          </a:stretch>
        </p:blipFill>
        <p:spPr bwMode="auto">
          <a:xfrm>
            <a:off x="6516688" y="1730376"/>
            <a:ext cx="3948112" cy="3948113"/>
          </a:xfrm>
          <a:prstGeom prst="rect">
            <a:avLst/>
          </a:prstGeom>
          <a:noFill/>
          <a:ln w="9525">
            <a:noFill/>
            <a:round/>
            <a:headEnd/>
            <a:tailEnd/>
          </a:ln>
          <a:effectLst/>
        </p:spPr>
      </p:pic>
      <p:sp>
        <p:nvSpPr>
          <p:cNvPr id="6" name="Text Box 7">
            <a:extLst>
              <a:ext uri="{FF2B5EF4-FFF2-40B4-BE49-F238E27FC236}">
                <a16:creationId xmlns:a16="http://schemas.microsoft.com/office/drawing/2014/main" id="{AAD9A6DD-E5B9-4D14-B3C0-39A3065D18B0}"/>
              </a:ext>
            </a:extLst>
          </p:cNvPr>
          <p:cNvSpPr txBox="1">
            <a:spLocks noChangeArrowheads="1"/>
          </p:cNvSpPr>
          <p:nvPr/>
        </p:nvSpPr>
        <p:spPr bwMode="auto">
          <a:xfrm rot="2040000">
            <a:off x="470186" y="3059339"/>
            <a:ext cx="5237163" cy="2424113"/>
          </a:xfrm>
          <a:prstGeom prst="rect">
            <a:avLst/>
          </a:prstGeom>
          <a:noFill/>
          <a:ln w="9525">
            <a:noFill/>
            <a:round/>
            <a:headEnd/>
            <a:tailEnd/>
          </a:ln>
          <a:effectLst/>
        </p:spPr>
        <p:txBody>
          <a:bodyPr lIns="90000" tIns="45000" rIns="90000" bIns="45000"/>
          <a:lstStyle/>
          <a:p>
            <a:pPr>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6600" b="1" dirty="0">
                <a:solidFill>
                  <a:srgbClr val="000000"/>
                </a:solidFill>
                <a:latin typeface="Lucida Sans Typewriter" pitchFamily="49" charset="0"/>
                <a:ea typeface="ＭＳ Ｐゴシック" pitchFamily="30" charset="-128"/>
              </a:rPr>
              <a:t>retracted!</a:t>
            </a:r>
          </a:p>
        </p:txBody>
      </p:sp>
      <p:pic>
        <p:nvPicPr>
          <p:cNvPr id="7" name="Picture 6">
            <a:extLst>
              <a:ext uri="{FF2B5EF4-FFF2-40B4-BE49-F238E27FC236}">
                <a16:creationId xmlns:a16="http://schemas.microsoft.com/office/drawing/2014/main" id="{27C127BA-C504-4C90-B6B1-F6A0A14362EA}"/>
              </a:ext>
            </a:extLst>
          </p:cNvPr>
          <p:cNvPicPr>
            <a:picLocks noChangeAspect="1"/>
          </p:cNvPicPr>
          <p:nvPr/>
        </p:nvPicPr>
        <p:blipFill>
          <a:blip r:embed="rId5"/>
          <a:stretch>
            <a:fillRect/>
          </a:stretch>
        </p:blipFill>
        <p:spPr>
          <a:xfrm>
            <a:off x="6396023" y="1179511"/>
            <a:ext cx="4189441" cy="5516880"/>
          </a:xfrm>
          <a:prstGeom prst="rect">
            <a:avLst/>
          </a:prstGeom>
        </p:spPr>
      </p:pic>
    </p:spTree>
    <p:extLst>
      <p:ext uri="{BB962C8B-B14F-4D97-AF65-F5344CB8AC3E}">
        <p14:creationId xmlns:p14="http://schemas.microsoft.com/office/powerpoint/2010/main" val="360574617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F93911-7CC5-4A24-B64E-67F732B33B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3399" y="1384300"/>
            <a:ext cx="7809523" cy="3625850"/>
          </a:xfrm>
          <a:prstGeom prst="rect">
            <a:avLst/>
          </a:prstGeom>
        </p:spPr>
      </p:pic>
      <p:sp>
        <p:nvSpPr>
          <p:cNvPr id="8" name="TextBox 7">
            <a:extLst>
              <a:ext uri="{FF2B5EF4-FFF2-40B4-BE49-F238E27FC236}">
                <a16:creationId xmlns:a16="http://schemas.microsoft.com/office/drawing/2014/main" id="{F906A47E-7801-4F25-9D2B-B17B6A6D9B53}"/>
              </a:ext>
            </a:extLst>
          </p:cNvPr>
          <p:cNvSpPr txBox="1"/>
          <p:nvPr/>
        </p:nvSpPr>
        <p:spPr>
          <a:xfrm>
            <a:off x="6914993" y="6604084"/>
            <a:ext cx="5118709" cy="253916"/>
          </a:xfrm>
          <a:prstGeom prst="rect">
            <a:avLst/>
          </a:prstGeom>
          <a:noFill/>
        </p:spPr>
        <p:txBody>
          <a:bodyPr wrap="none" rtlCol="0">
            <a:spAutoFit/>
          </a:bodyPr>
          <a:lstStyle/>
          <a:p>
            <a:r>
              <a:rPr lang="en-US" sz="1050" dirty="0"/>
              <a:t>http://www.snf.ch/de/fokusForschung/themendossiers/open-science/Seiten/default.aspx</a:t>
            </a:r>
          </a:p>
        </p:txBody>
      </p:sp>
    </p:spTree>
    <p:extLst>
      <p:ext uri="{BB962C8B-B14F-4D97-AF65-F5344CB8AC3E}">
        <p14:creationId xmlns:p14="http://schemas.microsoft.com/office/powerpoint/2010/main" val="950253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5C160-D4E9-4FCF-B198-4F1F38A3093C}"/>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1BAD0809-2805-4E69-9221-D099B7DA3CD2}"/>
              </a:ext>
            </a:extLst>
          </p:cNvPr>
          <p:cNvSpPr>
            <a:spLocks noGrp="1"/>
          </p:cNvSpPr>
          <p:nvPr>
            <p:ph type="subTitle" idx="1"/>
          </p:nvPr>
        </p:nvSpPr>
        <p:spPr>
          <a:xfrm>
            <a:off x="356616" y="5157216"/>
            <a:ext cx="11830386" cy="1563624"/>
          </a:xfrm>
        </p:spPr>
        <p:txBody>
          <a:bodyPr>
            <a:normAutofit lnSpcReduction="10000"/>
          </a:bodyPr>
          <a:lstStyle/>
          <a:p>
            <a:r>
              <a:rPr lang="en-US" sz="4800" dirty="0"/>
              <a:t>Welcome</a:t>
            </a:r>
            <a:endParaRPr lang="en-US" sz="1600" dirty="0"/>
          </a:p>
          <a:p>
            <a:pPr algn="l"/>
            <a:endParaRPr lang="en-US" sz="1600" b="1" dirty="0"/>
          </a:p>
          <a:p>
            <a:pPr algn="l"/>
            <a:r>
              <a:rPr lang="en-US" sz="1600" b="1" dirty="0"/>
              <a:t>Prof. Torsten Schwede</a:t>
            </a:r>
            <a:br>
              <a:rPr lang="en-US" sz="1600" dirty="0"/>
            </a:br>
            <a:r>
              <a:rPr lang="en-US" sz="1600" dirty="0" err="1"/>
              <a:t>Vizerektor</a:t>
            </a:r>
            <a:r>
              <a:rPr lang="en-US" sz="1600" dirty="0"/>
              <a:t> </a:t>
            </a:r>
            <a:r>
              <a:rPr lang="en-US" sz="1600" dirty="0" err="1"/>
              <a:t>Forschung</a:t>
            </a:r>
            <a:r>
              <a:rPr lang="en-US" sz="1600" dirty="0"/>
              <a:t>, Universität Basel</a:t>
            </a:r>
          </a:p>
        </p:txBody>
      </p:sp>
      <p:pic>
        <p:nvPicPr>
          <p:cNvPr id="5" name="Picture 4">
            <a:extLst>
              <a:ext uri="{FF2B5EF4-FFF2-40B4-BE49-F238E27FC236}">
                <a16:creationId xmlns:a16="http://schemas.microsoft.com/office/drawing/2014/main" id="{0B37C9B7-2CD7-40EA-B962-581FB2D43E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87003" cy="4956048"/>
          </a:xfrm>
          <a:prstGeom prst="rect">
            <a:avLst/>
          </a:prstGeom>
        </p:spPr>
      </p:pic>
      <p:pic>
        <p:nvPicPr>
          <p:cNvPr id="6" name="Picture 5">
            <a:extLst>
              <a:ext uri="{FF2B5EF4-FFF2-40B4-BE49-F238E27FC236}">
                <a16:creationId xmlns:a16="http://schemas.microsoft.com/office/drawing/2014/main" id="{8CF4273C-7C67-479E-A6B4-2802AA6C0DB7}"/>
              </a:ext>
            </a:extLst>
          </p:cNvPr>
          <p:cNvPicPr>
            <a:picLocks noChangeAspect="1"/>
          </p:cNvPicPr>
          <p:nvPr/>
        </p:nvPicPr>
        <p:blipFill rotWithShape="1">
          <a:blip r:embed="rId3">
            <a:extLst>
              <a:ext uri="{28A0092B-C50C-407E-A947-70E740481C1C}">
                <a14:useLocalDpi xmlns:a14="http://schemas.microsoft.com/office/drawing/2010/main" val="0"/>
              </a:ext>
            </a:extLst>
          </a:blip>
          <a:srcRect t="29305" b="31276"/>
          <a:stretch/>
        </p:blipFill>
        <p:spPr>
          <a:xfrm>
            <a:off x="9494334" y="5735637"/>
            <a:ext cx="2501306" cy="986002"/>
          </a:xfrm>
          <a:prstGeom prst="rect">
            <a:avLst/>
          </a:prstGeom>
        </p:spPr>
      </p:pic>
    </p:spTree>
    <p:extLst>
      <p:ext uri="{BB962C8B-B14F-4D97-AF65-F5344CB8AC3E}">
        <p14:creationId xmlns:p14="http://schemas.microsoft.com/office/powerpoint/2010/main" val="2331847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C184623-8AE7-4FDB-80D9-85214C1C46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8943" y="12550"/>
            <a:ext cx="5332097" cy="6739294"/>
          </a:xfrm>
          <a:prstGeom prst="rect">
            <a:avLst/>
          </a:prstGeom>
        </p:spPr>
      </p:pic>
      <p:sp>
        <p:nvSpPr>
          <p:cNvPr id="6" name="TextBox 5">
            <a:extLst>
              <a:ext uri="{FF2B5EF4-FFF2-40B4-BE49-F238E27FC236}">
                <a16:creationId xmlns:a16="http://schemas.microsoft.com/office/drawing/2014/main" id="{3A864797-1A5B-439B-A3F9-FCC5920461ED}"/>
              </a:ext>
            </a:extLst>
          </p:cNvPr>
          <p:cNvSpPr txBox="1"/>
          <p:nvPr/>
        </p:nvSpPr>
        <p:spPr>
          <a:xfrm>
            <a:off x="9866376" y="6382512"/>
            <a:ext cx="2186817" cy="369332"/>
          </a:xfrm>
          <a:prstGeom prst="rect">
            <a:avLst/>
          </a:prstGeom>
          <a:noFill/>
        </p:spPr>
        <p:txBody>
          <a:bodyPr wrap="none" rtlCol="0">
            <a:spAutoFit/>
          </a:bodyPr>
          <a:lstStyle/>
          <a:p>
            <a:r>
              <a:rPr lang="en-US" sz="900" dirty="0">
                <a:solidFill>
                  <a:schemeClr val="bg1">
                    <a:lumMod val="75000"/>
                  </a:schemeClr>
                </a:solidFill>
              </a:rPr>
              <a:t>Grigori </a:t>
            </a:r>
            <a:r>
              <a:rPr lang="en-US" sz="900" dirty="0" err="1">
                <a:solidFill>
                  <a:schemeClr val="bg1">
                    <a:lumMod val="75000"/>
                  </a:schemeClr>
                </a:solidFill>
              </a:rPr>
              <a:t>Alexandrowitsch</a:t>
            </a:r>
            <a:r>
              <a:rPr lang="en-US" sz="900" dirty="0">
                <a:solidFill>
                  <a:schemeClr val="bg1">
                    <a:lumMod val="75000"/>
                  </a:schemeClr>
                </a:solidFill>
              </a:rPr>
              <a:t> </a:t>
            </a:r>
            <a:r>
              <a:rPr lang="en-US" sz="900" dirty="0" err="1">
                <a:solidFill>
                  <a:schemeClr val="bg1">
                    <a:lumMod val="75000"/>
                  </a:schemeClr>
                </a:solidFill>
              </a:rPr>
              <a:t>Potjomkin</a:t>
            </a:r>
            <a:endParaRPr lang="en-US" sz="900" dirty="0">
              <a:solidFill>
                <a:schemeClr val="bg1">
                  <a:lumMod val="75000"/>
                </a:schemeClr>
              </a:solidFill>
            </a:endParaRPr>
          </a:p>
          <a:p>
            <a:r>
              <a:rPr lang="en-US" sz="900" dirty="0">
                <a:solidFill>
                  <a:schemeClr val="bg1">
                    <a:lumMod val="75000"/>
                  </a:schemeClr>
                </a:solidFill>
              </a:rPr>
              <a:t>Von </a:t>
            </a:r>
            <a:r>
              <a:rPr lang="de-DE" sz="900" dirty="0">
                <a:solidFill>
                  <a:schemeClr val="bg1">
                    <a:lumMod val="75000"/>
                  </a:schemeClr>
                </a:solidFill>
              </a:rPr>
              <a:t>Johann Baptist von </a:t>
            </a:r>
            <a:r>
              <a:rPr lang="de-DE" sz="900" dirty="0" err="1">
                <a:solidFill>
                  <a:schemeClr val="bg1">
                    <a:lumMod val="75000"/>
                  </a:schemeClr>
                </a:solidFill>
              </a:rPr>
              <a:t>Lampi</a:t>
            </a:r>
            <a:r>
              <a:rPr lang="de-DE" sz="900" dirty="0">
                <a:solidFill>
                  <a:schemeClr val="bg1">
                    <a:lumMod val="75000"/>
                  </a:schemeClr>
                </a:solidFill>
              </a:rPr>
              <a:t> - Eremitage </a:t>
            </a:r>
            <a:endParaRPr lang="en-US" sz="900" dirty="0">
              <a:solidFill>
                <a:schemeClr val="bg1">
                  <a:lumMod val="75000"/>
                </a:schemeClr>
              </a:solidFill>
            </a:endParaRPr>
          </a:p>
        </p:txBody>
      </p:sp>
    </p:spTree>
    <p:extLst>
      <p:ext uri="{BB962C8B-B14F-4D97-AF65-F5344CB8AC3E}">
        <p14:creationId xmlns:p14="http://schemas.microsoft.com/office/powerpoint/2010/main" val="1861561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AF588D-E843-4345-A076-FFFD40AFEF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6741" y="0"/>
            <a:ext cx="9778517" cy="6858000"/>
          </a:xfrm>
          <a:prstGeom prst="rect">
            <a:avLst/>
          </a:prstGeom>
        </p:spPr>
      </p:pic>
    </p:spTree>
    <p:extLst>
      <p:ext uri="{BB962C8B-B14F-4D97-AF65-F5344CB8AC3E}">
        <p14:creationId xmlns:p14="http://schemas.microsoft.com/office/powerpoint/2010/main" val="94490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2DA3B7-D050-4FA3-A290-F134F459F3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4099" y="325437"/>
            <a:ext cx="3770489" cy="357121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5" name="Picture 4">
            <a:extLst>
              <a:ext uri="{FF2B5EF4-FFF2-40B4-BE49-F238E27FC236}">
                <a16:creationId xmlns:a16="http://schemas.microsoft.com/office/drawing/2014/main" id="{26C12890-094C-4618-A647-39DBC97EE03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66699" y="3374694"/>
            <a:ext cx="5283201" cy="2971801"/>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7" name="Picture 6">
            <a:extLst>
              <a:ext uri="{FF2B5EF4-FFF2-40B4-BE49-F238E27FC236}">
                <a16:creationId xmlns:a16="http://schemas.microsoft.com/office/drawing/2014/main" id="{10CAD2B2-228E-494D-932C-A3E256D618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4098" y="4225594"/>
            <a:ext cx="3770490" cy="2120901"/>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6" name="Picture 5">
            <a:extLst>
              <a:ext uri="{FF2B5EF4-FFF2-40B4-BE49-F238E27FC236}">
                <a16:creationId xmlns:a16="http://schemas.microsoft.com/office/drawing/2014/main" id="{71C13FDC-B2F3-4FA1-A102-BC52BF153CE6}"/>
              </a:ext>
            </a:extLst>
          </p:cNvPr>
          <p:cNvPicPr>
            <a:picLocks noChangeAspect="1"/>
          </p:cNvPicPr>
          <p:nvPr/>
        </p:nvPicPr>
        <p:blipFill rotWithShape="1">
          <a:blip r:embed="rId5">
            <a:extLst>
              <a:ext uri="{28A0092B-C50C-407E-A947-70E740481C1C}">
                <a14:useLocalDpi xmlns:a14="http://schemas.microsoft.com/office/drawing/2010/main" val="0"/>
              </a:ext>
            </a:extLst>
          </a:blip>
          <a:srcRect b="29173"/>
          <a:stretch/>
        </p:blipFill>
        <p:spPr>
          <a:xfrm>
            <a:off x="266699" y="169660"/>
            <a:ext cx="5283201" cy="2781503"/>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1510746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2" name="Text Box 4"/>
          <p:cNvSpPr txBox="1">
            <a:spLocks noChangeArrowheads="1"/>
          </p:cNvSpPr>
          <p:nvPr/>
        </p:nvSpPr>
        <p:spPr bwMode="auto">
          <a:xfrm>
            <a:off x="0" y="1"/>
            <a:ext cx="12192000" cy="6740307"/>
          </a:xfrm>
          <a:prstGeom prst="rect">
            <a:avLst/>
          </a:prstGeom>
          <a:noFill/>
          <a:ln w="9525">
            <a:noFill/>
            <a:miter lim="800000"/>
            <a:headEnd/>
            <a:tailEnd/>
          </a:ln>
          <a:effectLst/>
        </p:spPr>
        <p:txBody>
          <a:bodyPr wrap="square">
            <a:spAutoFit/>
          </a:bodyPr>
          <a:lstStyle/>
          <a:p>
            <a:pPr>
              <a:spcBef>
                <a:spcPct val="50000"/>
              </a:spcBef>
            </a:pPr>
            <a:r>
              <a:rPr lang="en-US" sz="900">
                <a:solidFill>
                  <a:srgbClr val="DDDDDD"/>
                </a:solidFill>
                <a:latin typeface="Courier New" pitchFamily="49" charset="0"/>
                <a:ea typeface="ＭＳ 明朝" charset="-128"/>
              </a:rPr>
              <a:t>gggtctctcttgttagaccagatctgagcctgggagctctctggctaactagggaacccactgcttaagcctcaataaagcttgccttgagtgcttcaagtagtgtgtgcccgtctgttgtgtgactctgatagctagagatcccttcagaccaaatttagtcagtgtgaaaaatctctagcagtggcgcctgaacagggacttgaaagcgaaagagaaaccagagaagctctctcgacgcaggactcggcttgctgaagcgcgcacggcaagaggcgaggggacggcgactggtgagtacgccaaaattttgactagcggaggctagaaggagagagatgggtgcgagagcgtcgatattaagcgggggaggattagatagatgggaaaaaattcggttaaggccagggggaaagaaaaaatatagattaaaacatttagtatgggcaagcagggagctagaacgattcgcagtcaatcctggcctattagaaacatcagaaggttgtagacaaatactgggacaactacaaccagcccttcagacaggatcagaagaacttagatcattatataatacagtagcaaccctctattgtgtgcatcaaaagatagatgtaaaagacaccaaggaagctttagataagatagaggaagagcaaaacaaaagtaagaaaaaagcacagcaagcagcagctgacacaggaaatagcagccaggtcagccaaaattaccccatagtgcagaacatccaggggcaaatggtacatcaggccatatcacctagaactttaaatgcatgggtaaaagtagtagaagagaaggctttcagcccagaagtaatacccatgttttcagcattatcagaaggagccaccccacaagatttaaacaccatgctaaacacagtggggggacatcaagcagccatgcaaatgttaaaagagaccatcaatgaggaagctgcagaatgggatagattgcatccagtgcatgcagggcctcatccaccaggccagatgagagaaccaaggggaagtgacatagcaggaactactagtacccttcaggaacaaatagcatggatgacaaataatccacctatcccagtaggagaaatctataagagatggataatcctgggattaaataaaatagtaaggatgtatagccctaccagcattctggacataaaacaaggaccaaaggaaccctttagagactatgtagaccggttctataagactctaagagccgagcaagcttcacaggaggtaaaaaattggatgacagaaaccttgttggtccaaaatgcgaacccagattgtaagactattttaaaagcattgggaccagcagctacactagaagaaatgatgacagcatgtcagggagtgggaggacccggccataaagcaagagttttggcagaagcaatgagccaagtaacaaattcagctaccataatgatgcagaaaggcaattttaggaaccaaagaaaaattgttaagtgtttcaattgtggcaaagaagggcacatagccaaaaattgcagggcccctaggaaaaggggctgttggaaatgtggaaaggagggacaccaaatgaaagattgtactgagagacaggctaattttttagggaaaatctggccttcccacaggggaaggccagggaattttcctcagaacagactagagccaacagccccaccagccccaccagaagagagcttcaggtttggggaagagacaacaactccctctcagaagcaggagctgatagacaaggaactgtatccttcagcttccctcaaatcactctttggcaacgaccccttgtcacaataaagataggggggcaactaaaggaagctctattagatacaggagcagatgatacagtattagaagaaataaatttgccaggaagatggaaaccaaaaatgatagggggaattggaggttttatcaaagtaagacagtatgatcaaatactcgtagaaatctgtggacataaagctataggtacagtattagtaggacctacacctgtcaacataattggaagaaatctgttgactcagattggttgcactttaaattttcccattagtcctattgaaactgtaccagtaaaattaaagccaggaatggatggcccaaaagttaaacaatggccattgacagaagaaaaaataaaagcattagtagaaatctgtacagaaatggaaaaggaaggaaaaatttcaaaaatcgggcctgaaaatccatataatactccagtatttgccataaagaaaaaagacagtactaaatggagaaaattagtagatttcagagaacttaataagaaaactcaagacttctgggaagttcaattaggaataccacatcccgcagggttaaaaaagaaaaaatcagtaacagtactggatgtgggtgatgcatatttttcagttcccttagataaagaattcaggaagtacactgcatttaccatacctagtataaacaatgagacaccagggattagatatcagtacaatgtgcttccacagggatggaaaggatcaccagcaatattccaaagcagcatgacaaaaatcttagagccttttagaaaacaaaatccagacatagttatctatcaatacatggacgatttgtatgtaggatctgacttagaaatagggcagcatagaacaaaaatagaggaactgagacaacatctgttgaagtggggatttaccacaccagacaaaaaacatcagaaagaacctccattcctttggatgggttatgaactccatcctgataaatggacagtacagcctatagtgctgccagaaaaggacagctggactgtcaatgacatacagaagttagtgggaaaattgaattgggcaagtcagatttacccagggattaaagtaaagcaattatgtagactccttaggggaaccaaggcactaacagaagtaataccactaacaaaagaagcagagctagaactggcagaaaacagggaaattctaaaagaaccagtacatggagtgtattatgacccatcaaaagacttaatagcggaaatacagaagcaggggcaaggtcaatggacatatcaaatttatcaagagccatttaaaaatctgaaaacaggaaaatatgcaagaatgaggggtgcccacactaatgatgtaaaacaattaacagaggcagtgcaaaaaataaccacagaaagcatagtaatatggggaaagactcctaaatttaaactacccatacaaaaagaaacatgggaaacatggtggacagagtattggcaagccacctggattcctgagtgggagtttgtcaatacccctcccttagtaaaattatggtaccagttagagaaagaacccataataggagcagaaactttctatgtagatggggcagctaacagggagactaaattaggaaaagcaggatatgttactaacaaagggagacaaaaagttgtctccataactgacacaacaaatcagaagactgagttacaagcaattcttctagcattacaggattctggattagaagtaaacatagtaacagactcacaatatgcattaggaatcattcaagcacaaccagataaaagtgaatcagagatagtcagtcaaataatagagcagttaataaaaaaagaaaaggtctacctgacatgggtaccagcgcacaaaggaattggaggaaatgaacaagtagataaattagtcagtactggaatcaggaaagtactctttttagatggaatagataaagcccaagaagaacatgaaaaatatcacagtaattggagggcaatggctagtgattttaacctgccacctgtggtagcaaaagagatagtagccagctgtgataaatgtcagctaaaaggagaagccatgcatggacaagtagactgtagtccaggaatatggcaactagattgtacacatttagaaggaaaaattatcctggtagcagttcatgtagccagtggatatatagaagcagaagttattccagcagaaacagggcaggaaacagcatactttctcttaaaattagcaggaagatggccagtaaaaacagtacatacagacaatggcagcaatttcaccagtactacagttaaggccgcctgttggtgggcaggaatcaagcaggaatttggcattccctacaatccccaaagtcaaggagtagtagaatctataaataaagaattaaagaaagttataggacagataagagatcaggctgaacatcttaagacagcagtacaaatggcagtattcatccacaattttaaaagaaaaggggggattggggggtacagtgcaggggaaagaatagtagacataatagcaacagacatacaaactaaagaactacaaaaacaaattacaaaaattcaaaattttcgggtttattacagggacagcagagatccactttggaaaggaccagcaaagcttctctggaaaggtgaaggggcagtagtaatacaagataatagtgacataaaagtagtgccaagaagaaaagcaaagatcattagggattatggaaaacagatggcaggtgatgattgtgtggcaagtagacaggatgaggattagaacatggaaaagtttagtaaaacaccatatgtatgtttcaaggaaagctaagggatggttttatagacatcactatgaaagtactcatccgagaataagttcagaagtacacatcccactagggaatgcaaaattggtaataacaacatattggggtctacatacaggagaaagagactggcatttgggtcaaggagtctccatagaattgaggaaaaggagatatagcacacaattagaccctaacctagcagaccaactaattcatctgcattactttgattgtttttcagaatctgctataagaaatgccatattaggacatatagttagccctaggtgtgaatatcaagcaggacataacaaggtaggatctctacagtacttggcactaacagcattagtaagaccaagaaaaaagataaagccacctttgcctagtgttacaaaactgacagaggatagatggaacaagccccagaagaccaagggccacaaagggaaccatacaatgaatggacactagaacttttagaggagctcaagaatgaagctgttagacattttcctaggatatggctccatagcttagggcaacatatctatgaaacttatggagatacttgggcaggagtggaagccataataagaattctgcaacaactgctgtttattcatttcagaattgggtgtcaacatagcagaatagacattcttcgacgaaggagagcaagaaatggagccagtagatcctagactagagccctggaagcatccaggaagtcagcctaggactgcttgtaccaattgctattgtaaaaagtgttgctttcattgccaagtttgtttcataacaaaaggcttaggcatctcctatggcaggaagaagcggagacagcgacgaagagctcctcaagacagtcagactcatcaagtttctctatcaaagcagtaagtagtacatgtaatgcaatctttacaaatattagcagtagtagcattagtagtagcagcaataatagcaatagttgtgtggtccatagtattcatagaatataggaaaataagaagacaaaacaaaatagaaaggttgattgatagaataatagaaagagcagaagacagtggcaatgagagtgacggagatcaggaagaattatcagcacttgtggaaatggggcacgatgctccttgggatgttaatgatctgtaaagctgcagaaaatttgtgggtcacagtttattatggggtacctgtgtggaaagaagcaaccaccactctattttgtgcctcagatgctaaagcgtatgatacagaggtacataatgtttgggccacacatgcctgtgtacccacagaccccaacccacaagaagtagaactgaagaatgtgacagaaaattttaacatgtggaaaaataacatggtagaccaaatgcatgaggatataattagtttatgggatcaaagcctaaagccatgtgtaaaattaaccccactctgtgttactttaaattgcactgattatgggaatgatactaacaccaataatagtagtgctactaaccccactagtagtagcgggggaatggaggggagaggagaaataaaaaattgctctttcaatatcaccagaagcataagagataaagtgaagaaagaatatgcacttttttatagtcttgatgtaataccaataaaagatgataatactagctataggttgagaagttgtaacacctcagtcattacacaggcctgtccaaaggtatcctttgaaccaattcccatacattattgtgccccggctggttttgcgattctaaagtgtaatgataaaaagttcaatggaaaaggaccatgtacaaatgtcagcacagtacaatgtacacatggaattaggccagtagtatcaactcaactgctgttaaatggcagtctagcagaagaagaggtagtaattagatcagacaatttctcggacaatgctaaagtcataatagtacatctgaatgaatctgtagaaattaattgtacaagactcaacaacattacaaggagaagtatacatgtaggacatgtaggaccaggcagagcaatttatacaacaggaataataggaaaaataagacaagcacattgtaacattagtagagcaaaatggaataacactttaaaacagatagttacaaaattaagagaacaatttaagaataaaacaatagtctttaatcaatcctcaggaggggacccagaaattgtaatgcacagttttaattgtggaggggaatttttctactgtaattcaacacaactgtttaacagtacttggaatggtactgcatggtcaaataacactgaaggaaatgaaaatgacacaatcacactcccatgcagaataaaacaaattataaacatgtggcaggaagtaggaaaagcaatgtatgcacctcccatcagaggacaaattagatgttcatcaaatattacagggctgatattaacaagagatggtggtattaaccagaccaacaccaccgagattttcaggcctggaggaggagatatgaaggacaattggagaagtgaattatataaatataaagtagtaaaaattgaaccattaggagtagcacccaccaaggcaaagagaagagtggtgcaaagagaaaaaagagcagtgggaataataggagctatgctccttgggttcttgggagcagcaggaagcactatgggcgcagcgtcaatgacgctgacggtacaggccagacaattattgtctggtatagtgcaacagcagaacaatttgctgagggctattgaggcgcaacagcatctgttgcacctcacagtctggggcatcaagcagctccaagcaagagtcctggctgtggaaagatacctaagggatcaacagctcctggggttttggggttgctctggaaaactcatttgcaccactgctgtgccttggaatactagttggagtaataaatctctgagtcagatttgggataacatgacctggatgcagtgggaaagggaaattgataattacacaagcttaatatacaacttaattgaagaatcgcaaaaccaacaagaaaagaatgaacaagagttattggaattagataactgggcaagtttgtggaattggtttagcataacaaattggctgtggtatataaaaatattcataatgatagtaggaggcttggtaggtttaagaatagtttttactgtactttctatagtaaatagagttaggcagggatactcaccattgtcgtttcagacgcgcctcccagccaggaggggacccgacaggcccgaaggaatcgaagaagaaggtggagagagagacagagacagatccggtcaattagtggatggattcttagcaattatctgggtcgacctgcggagcctgtgcctcttcagctaccaccgcttgagagacttactcttgattgtaacgaggattgtggaacttctgggacgcagggggtgggaagccctcaaatattggtggaatctcctacaatattggattcaggaactaaagaatagtgctgttagcttgctcaacgccacagccatagcagtagctgagggaactgatagggt</a:t>
            </a:r>
            <a:endParaRPr lang="en-US" sz="900">
              <a:solidFill>
                <a:srgbClr val="DDDDDD"/>
              </a:solidFill>
              <a:latin typeface="Courier New" pitchFamily="49" charset="0"/>
              <a:ea typeface="ＭＳ Ｐゴシック" pitchFamily="30" charset="-128"/>
            </a:endParaRPr>
          </a:p>
        </p:txBody>
      </p:sp>
      <p:pic>
        <p:nvPicPr>
          <p:cNvPr id="386053" name="Picture 5" descr="0288"/>
          <p:cNvPicPr>
            <a:picLocks noChangeAspect="1" noChangeArrowheads="1"/>
          </p:cNvPicPr>
          <p:nvPr/>
        </p:nvPicPr>
        <p:blipFill>
          <a:blip r:embed="rId2"/>
          <a:srcRect/>
          <a:stretch>
            <a:fillRect/>
          </a:stretch>
        </p:blipFill>
        <p:spPr bwMode="auto">
          <a:xfrm>
            <a:off x="6967096" y="1172551"/>
            <a:ext cx="4155748" cy="2549058"/>
          </a:xfrm>
          <a:prstGeom prst="rect">
            <a:avLst/>
          </a:prstGeom>
          <a:noFill/>
        </p:spPr>
      </p:pic>
      <p:pic>
        <p:nvPicPr>
          <p:cNvPr id="386054" name="Picture 6" descr="chicken_800x600"/>
          <p:cNvPicPr>
            <a:picLocks noChangeAspect="1" noChangeArrowheads="1"/>
          </p:cNvPicPr>
          <p:nvPr/>
        </p:nvPicPr>
        <p:blipFill>
          <a:blip r:embed="rId3"/>
          <a:srcRect/>
          <a:stretch>
            <a:fillRect/>
          </a:stretch>
        </p:blipFill>
        <p:spPr bwMode="auto">
          <a:xfrm>
            <a:off x="1069156" y="976525"/>
            <a:ext cx="3886200" cy="3810000"/>
          </a:xfrm>
          <a:prstGeom prst="rect">
            <a:avLst/>
          </a:prstGeom>
          <a:noFill/>
        </p:spPr>
      </p:pic>
      <p:grpSp>
        <p:nvGrpSpPr>
          <p:cNvPr id="2" name="Group 7"/>
          <p:cNvGrpSpPr>
            <a:grpSpLocks/>
          </p:cNvGrpSpPr>
          <p:nvPr/>
        </p:nvGrpSpPr>
        <p:grpSpPr bwMode="auto">
          <a:xfrm>
            <a:off x="2387834" y="387541"/>
            <a:ext cx="5910407" cy="6082917"/>
            <a:chOff x="830" y="55"/>
            <a:chExt cx="3354" cy="3574"/>
          </a:xfrm>
        </p:grpSpPr>
        <p:pic>
          <p:nvPicPr>
            <p:cNvPr id="386056" name="Picture 8" descr="chicken-egg"/>
            <p:cNvPicPr>
              <a:picLocks noChangeAspect="1" noChangeArrowheads="1"/>
            </p:cNvPicPr>
            <p:nvPr/>
          </p:nvPicPr>
          <p:blipFill>
            <a:blip r:embed="rId4"/>
            <a:srcRect/>
            <a:stretch>
              <a:fillRect/>
            </a:stretch>
          </p:blipFill>
          <p:spPr bwMode="auto">
            <a:xfrm>
              <a:off x="1658" y="2074"/>
              <a:ext cx="2086" cy="1555"/>
            </a:xfrm>
            <a:prstGeom prst="rect">
              <a:avLst/>
            </a:prstGeom>
            <a:noFill/>
          </p:spPr>
        </p:pic>
        <p:sp>
          <p:nvSpPr>
            <p:cNvPr id="386057" name="Text Box 9"/>
            <p:cNvSpPr txBox="1">
              <a:spLocks noChangeArrowheads="1"/>
            </p:cNvSpPr>
            <p:nvPr/>
          </p:nvSpPr>
          <p:spPr bwMode="auto">
            <a:xfrm>
              <a:off x="830" y="55"/>
              <a:ext cx="3354" cy="217"/>
            </a:xfrm>
            <a:prstGeom prst="rect">
              <a:avLst/>
            </a:prstGeom>
            <a:noFill/>
            <a:ln w="9525">
              <a:noFill/>
              <a:miter lim="800000"/>
              <a:headEnd/>
              <a:tailEnd/>
            </a:ln>
            <a:effectLst/>
          </p:spPr>
          <p:txBody>
            <a:bodyPr wrap="none">
              <a:spAutoFit/>
            </a:bodyPr>
            <a:lstStyle/>
            <a:p>
              <a:r>
                <a:rPr lang="en-GB" dirty="0" err="1">
                  <a:latin typeface="Verdana" pitchFamily="34" charset="0"/>
                  <a:ea typeface="ＭＳ Ｐゴシック" pitchFamily="30" charset="-128"/>
                </a:rPr>
                <a:t>Gleiches</a:t>
              </a:r>
              <a:r>
                <a:rPr lang="en-GB" dirty="0">
                  <a:latin typeface="Verdana" pitchFamily="34" charset="0"/>
                  <a:ea typeface="ＭＳ Ｐゴシック" pitchFamily="30" charset="-128"/>
                </a:rPr>
                <a:t> "</a:t>
              </a:r>
              <a:r>
                <a:rPr lang="en-GB" dirty="0" err="1">
                  <a:latin typeface="Verdana" pitchFamily="34" charset="0"/>
                  <a:ea typeface="ＭＳ Ｐゴシック" pitchFamily="30" charset="-128"/>
                </a:rPr>
                <a:t>Genom</a:t>
              </a:r>
              <a:r>
                <a:rPr lang="en-GB" dirty="0">
                  <a:latin typeface="Verdana" pitchFamily="34" charset="0"/>
                  <a:ea typeface="ＭＳ Ｐゴシック" pitchFamily="30" charset="-128"/>
                </a:rPr>
                <a:t>" – </a:t>
              </a:r>
              <a:r>
                <a:rPr lang="en-GB" dirty="0" err="1">
                  <a:latin typeface="Verdana" pitchFamily="34" charset="0"/>
                  <a:ea typeface="ＭＳ Ｐゴシック" pitchFamily="30" charset="-128"/>
                </a:rPr>
                <a:t>aber</a:t>
              </a:r>
              <a:r>
                <a:rPr lang="en-GB" dirty="0">
                  <a:latin typeface="Verdana" pitchFamily="34" charset="0"/>
                  <a:ea typeface="ＭＳ Ｐゴシック" pitchFamily="30" charset="-128"/>
                </a:rPr>
                <a:t> </a:t>
              </a:r>
              <a:r>
                <a:rPr lang="en-GB" dirty="0" err="1">
                  <a:latin typeface="Verdana" pitchFamily="34" charset="0"/>
                  <a:ea typeface="ＭＳ Ｐゴシック" pitchFamily="30" charset="-128"/>
                </a:rPr>
                <a:t>dennoch</a:t>
              </a:r>
              <a:r>
                <a:rPr lang="en-GB" dirty="0">
                  <a:latin typeface="Verdana" pitchFamily="34" charset="0"/>
                  <a:ea typeface="ＭＳ Ｐゴシック" pitchFamily="30" charset="-128"/>
                </a:rPr>
                <a:t> </a:t>
              </a:r>
              <a:r>
                <a:rPr lang="en-GB" dirty="0" err="1">
                  <a:latin typeface="Verdana" pitchFamily="34" charset="0"/>
                  <a:ea typeface="ＭＳ Ｐゴシック" pitchFamily="30" charset="-128"/>
                </a:rPr>
                <a:t>nicht</a:t>
              </a:r>
              <a:r>
                <a:rPr lang="en-GB" dirty="0">
                  <a:latin typeface="Verdana" pitchFamily="34" charset="0"/>
                  <a:ea typeface="ＭＳ Ｐゴシック" pitchFamily="30" charset="-128"/>
                </a:rPr>
                <a:t> “</a:t>
              </a:r>
              <a:r>
                <a:rPr lang="en-GB" dirty="0" err="1">
                  <a:latin typeface="Verdana" pitchFamily="34" charset="0"/>
                  <a:ea typeface="ＭＳ Ｐゴシック" pitchFamily="30" charset="-128"/>
                </a:rPr>
                <a:t>gleich</a:t>
              </a:r>
              <a:r>
                <a:rPr lang="en-GB" dirty="0">
                  <a:latin typeface="Verdana" pitchFamily="34" charset="0"/>
                  <a:ea typeface="ＭＳ Ｐゴシック" pitchFamily="30" charset="-128"/>
                </a:rPr>
                <a:t>”?</a:t>
              </a:r>
            </a:p>
          </p:txBody>
        </p:sp>
      </p:grpSp>
    </p:spTree>
    <p:extLst>
      <p:ext uri="{BB962C8B-B14F-4D97-AF65-F5344CB8AC3E}">
        <p14:creationId xmlns:p14="http://schemas.microsoft.com/office/powerpoint/2010/main" val="416545978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60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3860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68729"/>
            <a:ext cx="12192000" cy="6247864"/>
          </a:xfrm>
          <a:prstGeom prst="rect">
            <a:avLst/>
          </a:prstGeom>
          <a:noFill/>
        </p:spPr>
        <p:txBody>
          <a:bodyPr wrap="square" rtlCol="0">
            <a:spAutoFit/>
          </a:bodyPr>
          <a:lstStyle/>
          <a:p>
            <a:r>
              <a:rPr lang="en-US" sz="1600" dirty="0">
                <a:solidFill>
                  <a:schemeClr val="tx1">
                    <a:lumMod val="60000"/>
                    <a:lumOff val="40000"/>
                  </a:schemeClr>
                </a:solidFill>
                <a:latin typeface="Courier New" pitchFamily="49" charset="0"/>
                <a:cs typeface="Courier New" pitchFamily="49" charset="0"/>
              </a:rPr>
              <a:t>GSPQTLPGIS SSQRVTGLEP GVSYIFSLTP VLDGVRGPEA SVTQTPVCPR GLADVVFLPH ATQDNAHRAE ATRRVLERLV LALGPLGPQA VQVGLLSYSH RPSPLFPLNG SHDLGIILQR IRDMPYMDPS GNNLGTAVVT AHRYMLAPDA PGRRQHVPGV MVLLVDEPLR GDIFSPIREA QASGLNVVML GMAGADPEQL RRLAPGMDSV QTFFAVDDGP SLDQAVSGLA TALCQASFTT QPRPEPCPVY CPKGQKGEPG EMGLRGQVGP PGDPGLPGRT GAPGPQGPPG SATAKGERGF PGADGRPGSP GRAGNPGTPG APGLKGSPGL PGPRGDPGER GPRGPKGEPG APGQVIGGEG PGLPGRKGDP GPSGPPGPRG PLGDPGPRGP PGLPGTAMKG DKGDRGERGP PGPGEGGIAP GEPGLPGLPG SPGPQGPVGP PGKKGEKGDS EDGAPGLPGQ PGSPGEQGPR GPPGAIGPKG DRGFPGPLGE AGEKGERGPP GPAGSRGLPG VAGRPGAKGP EGPPGPTGRQ GEKGEPGRPG DPAVVGPAVA GPKGEKGDVG PAGPRGATGV QGERGPPGLV LPGDPGPKGD PGDRGPIGLT GRAGPPGDSG PPGEKGDPGR PGPPGPVGPR GRDGEVGEKG DEGPPGDPGL PGKAGERGLR GAPGVRGPVG EKGDQGDPGE DGRNGSPGSS GPKGDRGEPG PPGPPGRLVD TGPGAREKGE PGDRGQEGPR GPKGDPGLPG APGERGIEGF RGPPGPQGDP GVRGPAGEKG DRGPPGLDGR SGLDGKPGAA GPSGPNGAAG KAGDPGRDGL PGLRGEQGLP GPSGPPGLPG KPGEDGKPGL NGKNGEPGDP GEDGRKGEKG DSGASGREGR DGPKGERGAP GILGPQGPPG LPGPVGPPGQ GFPGVPGGTG PKGDRGETGS KGEQGLPGER GLRGEPGSVP NVDRLLETAG IKASALREIV ETWDESSGSF LPVPERRRGP KGDSGEQGPP GKEGPIGFPG ERGLKGDRGD PGPQGPPGLA LGERGPPGPS GLAGEPGKPG IPGLPGRAGG VGEAGRPGER GERGEKGERG EQGRDGPPGL PGTPGPPGPP GPKVSVDEPG PGLSGEQGPP GLKGAKGEPG SNGDQGPKGD RGVPGIKGDR GEPGPRGQDG NPGLPGERGM AGPEGKPGLQ GPRGPPGPVG GHGDPGPPGA VRAQHRERVT CTRLYAADIV FLLDGSSSIG RSNFREVRSF LEGLVLPFSG AASAQGVRFA TVQYSDDPRT EFGLDALGSG GDVIRAIREL SYKGGNTRTG AAILHVADHV FLPQLARPGV PKVCILITDG KSQDLVDTAA QRLKGQGVKL FAVGIKNADP EELKRVASQP TSDFFFFVND FSILRTLLPL VSRRVCTTAG GVPVTRPPDD STSAPRDLVL SEPSSQSLRV QWTAASGPVT GYKVQYTPLT GLGQPLPSER QEVNVPAGET SVRLRGLRPL TEYQVTVIAL YANSIGEAVS GTARTTALEG PELTIQNTTA HSLLVAWRSV PGATGYRVTW RVLSGGPTQQ QELGPGQGSV LLRDLEPGTD YEVTVSTLFG RSVGPATSLM ARTDASVEQT LRPVILGPTS ILLSWNLVPE ARGYRLEWRR ETGLEPPQKV VLPSDVTRYQ LDGLQPGTEY RLTLYTLLEG HEVATPATVV PTGPELPVSP VTDLQATELP GQRVRVSWSP VPGATQYRII VRSTQGVERT LVLPGSQTAF DLDDVQAGLS YTVRVSARVG PREGSASVLT VRREPETPLA VPGLRVVVSD ATRVRVAWGP VPGASGFRIS WSTGSGPESS QTLPPDSTAT DITGLQPGTT YQVAVSVLRG REEGPAAVIV ARTDPLGPVR TVHVTQASSS SVTITWTRVP GATGYRVSWH SAHGPEKSQL VSGEATVAEL DGLEPDTEYT VHVRAHVAGV DGPPASVVVR TAPEPVGRVS RLQILNASSD VLRITWVGVT GATAYRLAWG RSEGGPMRHQ ILPGNTDSAE IRGLEGGVSY SVRVTALVGD REGTPVSIVV TTPPEAPPAL GTLHVVQRGE HSLRLRWEPV PRAQGFLLHW QPEGGQEQSR VLGPELSSYH LDGLEPATQY RVRLSVLGPA GEGPSAEVTA RTESPRVPSI ELRVVDTSID SVTLAWTPVS RASSYILSWR PLRGPGQEVP</a:t>
            </a:r>
          </a:p>
        </p:txBody>
      </p:sp>
      <p:pic>
        <p:nvPicPr>
          <p:cNvPr id="4" name="Picture 2" descr="tmprss3"/>
          <p:cNvPicPr>
            <a:picLocks noChangeAspect="1" noChangeArrowheads="1"/>
          </p:cNvPicPr>
          <p:nvPr/>
        </p:nvPicPr>
        <p:blipFill>
          <a:blip r:embed="rId2"/>
          <a:srcRect/>
          <a:stretch>
            <a:fillRect/>
          </a:stretch>
        </p:blipFill>
        <p:spPr>
          <a:xfrm>
            <a:off x="3371718" y="609898"/>
            <a:ext cx="4839879" cy="5165525"/>
          </a:xfrm>
          <a:prstGeom prst="rect">
            <a:avLst/>
          </a:prstGeom>
          <a:noFill/>
        </p:spPr>
      </p:pic>
      <p:sp>
        <p:nvSpPr>
          <p:cNvPr id="5" name="Text Box 10"/>
          <p:cNvSpPr txBox="1">
            <a:spLocks noChangeArrowheads="1"/>
          </p:cNvSpPr>
          <p:nvPr/>
        </p:nvSpPr>
        <p:spPr bwMode="auto">
          <a:xfrm>
            <a:off x="1811274" y="6081385"/>
            <a:ext cx="8807958" cy="707886"/>
          </a:xfrm>
          <a:prstGeom prst="rect">
            <a:avLst/>
          </a:prstGeom>
          <a:solidFill>
            <a:schemeClr val="bg1">
              <a:alpha val="65000"/>
            </a:schemeClr>
          </a:solidFill>
          <a:ln w="9525">
            <a:solidFill>
              <a:schemeClr val="tx1"/>
            </a:solidFill>
            <a:miter lim="800000"/>
            <a:headEnd/>
            <a:tailEnd/>
          </a:ln>
          <a:effectLst/>
        </p:spPr>
        <p:txBody>
          <a:bodyPr wrap="square">
            <a:spAutoFit/>
          </a:bodyPr>
          <a:lstStyle/>
          <a:p>
            <a:pPr algn="ctr"/>
            <a:r>
              <a:rPr lang="de-DE" sz="2000" dirty="0">
                <a:solidFill>
                  <a:schemeClr val="tx1">
                    <a:lumMod val="75000"/>
                  </a:schemeClr>
                </a:solidFill>
                <a:latin typeface="Verdana" pitchFamily="34" charset="0"/>
                <a:ea typeface="ＭＳ Ｐゴシック" pitchFamily="30" charset="-128"/>
              </a:rPr>
              <a:t>Proteine besitzen eine charakteristische 3-dimensionale Struktur, die für ihre Funktion verantwortlich ist. </a:t>
            </a:r>
          </a:p>
        </p:txBody>
      </p:sp>
    </p:spTree>
    <p:extLst>
      <p:ext uri="{BB962C8B-B14F-4D97-AF65-F5344CB8AC3E}">
        <p14:creationId xmlns:p14="http://schemas.microsoft.com/office/powerpoint/2010/main" val="3412534441"/>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tmprss3"/>
          <p:cNvPicPr>
            <a:picLocks noChangeAspect="1" noChangeArrowheads="1"/>
          </p:cNvPicPr>
          <p:nvPr/>
        </p:nvPicPr>
        <p:blipFill>
          <a:blip r:embed="rId3"/>
          <a:srcRect/>
          <a:stretch>
            <a:fillRect/>
          </a:stretch>
        </p:blipFill>
        <p:spPr>
          <a:xfrm>
            <a:off x="7348823" y="1591630"/>
            <a:ext cx="4004977" cy="4274447"/>
          </a:xfrm>
          <a:prstGeom prst="rect">
            <a:avLst/>
          </a:prstGeom>
          <a:noFill/>
        </p:spPr>
      </p:pic>
      <p:sp>
        <p:nvSpPr>
          <p:cNvPr id="10" name="Folded Corner 9"/>
          <p:cNvSpPr/>
          <p:nvPr/>
        </p:nvSpPr>
        <p:spPr>
          <a:xfrm>
            <a:off x="838200" y="1927268"/>
            <a:ext cx="3750659" cy="4073736"/>
          </a:xfrm>
          <a:prstGeom prst="foldedCorner">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endParaRPr lang="en-GB" sz="1400" dirty="0">
              <a:latin typeface="Courier New" panose="02070309020205020404" pitchFamily="49" charset="0"/>
              <a:cs typeface="Courier New" panose="02070309020205020404" pitchFamily="49" charset="0"/>
            </a:endParaRPr>
          </a:p>
          <a:p>
            <a:pPr algn="just"/>
            <a:r>
              <a:rPr lang="en-GB" sz="1400" dirty="0">
                <a:latin typeface="Courier New" panose="02070309020205020404" pitchFamily="49" charset="0"/>
                <a:cs typeface="Courier New" panose="02070309020205020404" pitchFamily="49" charset="0"/>
              </a:rPr>
              <a:t>MGENDPPAVEAPFSFRSLFGLDDLKISPVAPDADAVAAQILSLLPLKFFPIIVIGIIALILALAIGLGIHFDCSGKYRCRSSFKCIELIARCDGVSDCKDGEDEYRCVRVGGQNAVLQVFTAASWKTMCSDDWKGHYANVACAQLGFPSYVSSDNLRVSSLEGQFREEFVSIDHLLPDDKVTALHHSVYVREGCASGHVVTLQCTACGHRRGYSSRIVGGNMSLLSQWPWQASLQFQGYHLCGGSVITPLWIITAAHCVYDLYLPKSWTIQVGLVSLLDNPAPSHLVEKIVYHSKYKPKRLGNDIALMKLAGPLTFNEMIQPVCLPNSEENFPDGKVCWTSGWGATEDGAGDASPVLNHAAVPLISNKICNHRDVYGGIISPSMLCAGYLTGGVDSCQGDSGGPLVCQERRLWKLVGATSFGIGCAEVNKPGVYTRVTSFLDWIHEQMERDLKT</a:t>
            </a:r>
          </a:p>
        </p:txBody>
      </p:sp>
      <p:sp>
        <p:nvSpPr>
          <p:cNvPr id="11" name="Right Arrow 10"/>
          <p:cNvSpPr/>
          <p:nvPr/>
        </p:nvSpPr>
        <p:spPr>
          <a:xfrm>
            <a:off x="5439436" y="3012709"/>
            <a:ext cx="1586039" cy="1432290"/>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CH" sz="3600" b="1" dirty="0"/>
              <a:t>???</a:t>
            </a:r>
            <a:endParaRPr lang="en-GB" sz="3600" b="1" dirty="0"/>
          </a:p>
        </p:txBody>
      </p:sp>
      <p:sp>
        <p:nvSpPr>
          <p:cNvPr id="5" name="Title 4">
            <a:extLst>
              <a:ext uri="{FF2B5EF4-FFF2-40B4-BE49-F238E27FC236}">
                <a16:creationId xmlns:a16="http://schemas.microsoft.com/office/drawing/2014/main" id="{F8C12208-A9B5-46C7-B7C0-B3C17FFFF9B2}"/>
              </a:ext>
            </a:extLst>
          </p:cNvPr>
          <p:cNvSpPr>
            <a:spLocks noGrp="1"/>
          </p:cNvSpPr>
          <p:nvPr>
            <p:ph type="title"/>
          </p:nvPr>
        </p:nvSpPr>
        <p:spPr/>
        <p:txBody>
          <a:bodyPr/>
          <a:lstStyle/>
          <a:p>
            <a:r>
              <a:rPr lang="en-US" dirty="0"/>
              <a:t>Von der </a:t>
            </a:r>
            <a:r>
              <a:rPr lang="en-US" dirty="0" err="1"/>
              <a:t>Sequenz</a:t>
            </a:r>
            <a:r>
              <a:rPr lang="en-US" dirty="0"/>
              <a:t> </a:t>
            </a:r>
            <a:r>
              <a:rPr lang="en-US" dirty="0" err="1"/>
              <a:t>zur</a:t>
            </a:r>
            <a:r>
              <a:rPr lang="en-US" dirty="0"/>
              <a:t> </a:t>
            </a:r>
            <a:r>
              <a:rPr lang="en-US" dirty="0" err="1"/>
              <a:t>Proteinstruktur</a:t>
            </a:r>
            <a:r>
              <a:rPr lang="en-US" dirty="0"/>
              <a:t>:</a:t>
            </a:r>
          </a:p>
        </p:txBody>
      </p:sp>
    </p:spTree>
    <p:extLst>
      <p:ext uri="{BB962C8B-B14F-4D97-AF65-F5344CB8AC3E}">
        <p14:creationId xmlns:p14="http://schemas.microsoft.com/office/powerpoint/2010/main" val="1936123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1858" name="Picture 2" descr="C:\Users\schwede\Documents\Work-Current\3DSIG\La Clairvoyance, 1936 .jpg"/>
          <p:cNvPicPr>
            <a:picLocks noChangeAspect="1" noChangeArrowheads="1"/>
          </p:cNvPicPr>
          <p:nvPr/>
        </p:nvPicPr>
        <p:blipFill>
          <a:blip r:embed="rId2"/>
          <a:srcRect/>
          <a:stretch>
            <a:fillRect/>
          </a:stretch>
        </p:blipFill>
        <p:spPr bwMode="auto">
          <a:xfrm>
            <a:off x="1524000" y="-1"/>
            <a:ext cx="8065932" cy="6858001"/>
          </a:xfrm>
          <a:prstGeom prst="rect">
            <a:avLst/>
          </a:prstGeom>
          <a:noFill/>
        </p:spPr>
      </p:pic>
      <p:sp>
        <p:nvSpPr>
          <p:cNvPr id="4" name="TextBox 3"/>
          <p:cNvSpPr txBox="1"/>
          <p:nvPr/>
        </p:nvSpPr>
        <p:spPr>
          <a:xfrm>
            <a:off x="9589932" y="6290238"/>
            <a:ext cx="1078068" cy="461665"/>
          </a:xfrm>
          <a:prstGeom prst="rect">
            <a:avLst/>
          </a:prstGeom>
          <a:noFill/>
        </p:spPr>
        <p:txBody>
          <a:bodyPr wrap="square" rtlCol="0">
            <a:spAutoFit/>
          </a:bodyPr>
          <a:lstStyle/>
          <a:p>
            <a:r>
              <a:rPr lang="en-US" sz="800" dirty="0">
                <a:solidFill>
                  <a:schemeClr val="bg1">
                    <a:lumMod val="75000"/>
                  </a:schemeClr>
                </a:solidFill>
              </a:rPr>
              <a:t>Magritte, </a:t>
            </a:r>
            <a:br>
              <a:rPr lang="en-US" sz="800" dirty="0">
                <a:solidFill>
                  <a:schemeClr val="bg1">
                    <a:lumMod val="75000"/>
                  </a:schemeClr>
                </a:solidFill>
              </a:rPr>
            </a:br>
            <a:r>
              <a:rPr lang="en-US" sz="800" dirty="0">
                <a:solidFill>
                  <a:schemeClr val="bg1">
                    <a:lumMod val="75000"/>
                  </a:schemeClr>
                </a:solidFill>
              </a:rPr>
              <a:t>La </a:t>
            </a:r>
            <a:r>
              <a:rPr lang="en-US" sz="800" dirty="0" err="1">
                <a:solidFill>
                  <a:schemeClr val="bg1">
                    <a:lumMod val="75000"/>
                  </a:schemeClr>
                </a:solidFill>
              </a:rPr>
              <a:t>Clairevoyance</a:t>
            </a:r>
            <a:r>
              <a:rPr lang="en-US" sz="800" dirty="0">
                <a:solidFill>
                  <a:schemeClr val="bg1">
                    <a:lumMod val="75000"/>
                  </a:schemeClr>
                </a:solidFill>
              </a:rPr>
              <a:t>, 1936</a:t>
            </a: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026" name="Rectangle 2"/>
          <p:cNvSpPr>
            <a:spLocks noGrp="1" noChangeArrowheads="1"/>
          </p:cNvSpPr>
          <p:nvPr>
            <p:ph type="title"/>
          </p:nvPr>
        </p:nvSpPr>
        <p:spPr>
          <a:xfrm>
            <a:off x="353568" y="273051"/>
            <a:ext cx="11399520" cy="1147763"/>
          </a:xfrm>
          <a:ln/>
        </p:spPr>
        <p:txBody>
          <a:bodyPr vert="horz" lIns="90000" tIns="46800" rIns="90000" bIns="46800" rtlCol="0" anchor="ctr">
            <a:no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600" dirty="0">
                <a:latin typeface="Arial Rounded MT Bold" pitchFamily="34" charset="0"/>
              </a:rPr>
              <a:t>Wie </a:t>
            </a:r>
            <a:r>
              <a:rPr lang="en-US" sz="3600" dirty="0" err="1">
                <a:latin typeface="Arial Rounded MT Bold" pitchFamily="34" charset="0"/>
              </a:rPr>
              <a:t>realitisch</a:t>
            </a:r>
            <a:r>
              <a:rPr lang="en-US" sz="3600" dirty="0">
                <a:latin typeface="Arial Rounded MT Bold" pitchFamily="34" charset="0"/>
              </a:rPr>
              <a:t> </a:t>
            </a:r>
            <a:r>
              <a:rPr lang="en-US" sz="3600" dirty="0" err="1">
                <a:latin typeface="Arial Rounded MT Bold" pitchFamily="34" charset="0"/>
              </a:rPr>
              <a:t>sind</a:t>
            </a:r>
            <a:r>
              <a:rPr lang="en-US" sz="3600" dirty="0">
                <a:latin typeface="Arial Rounded MT Bold" pitchFamily="34" charset="0"/>
              </a:rPr>
              <a:t> </a:t>
            </a:r>
            <a:r>
              <a:rPr lang="en-US" sz="3600" dirty="0" err="1">
                <a:latin typeface="Arial Rounded MT Bold" pitchFamily="34" charset="0"/>
              </a:rPr>
              <a:t>Homologiemodelle</a:t>
            </a:r>
            <a:r>
              <a:rPr lang="en-US" sz="3600" dirty="0">
                <a:latin typeface="Arial Rounded MT Bold" pitchFamily="34" charset="0"/>
              </a:rPr>
              <a:t>?</a:t>
            </a:r>
          </a:p>
        </p:txBody>
      </p:sp>
      <p:sp>
        <p:nvSpPr>
          <p:cNvPr id="641027" name="Rectangle 3"/>
          <p:cNvSpPr>
            <a:spLocks noGrp="1" noChangeArrowheads="1"/>
          </p:cNvSpPr>
          <p:nvPr>
            <p:ph type="body" idx="1"/>
          </p:nvPr>
        </p:nvSpPr>
        <p:spPr>
          <a:xfrm>
            <a:off x="560832" y="1548384"/>
            <a:ext cx="10765535" cy="4767072"/>
          </a:xfrm>
          <a:ln/>
        </p:spPr>
        <p:txBody>
          <a:bodyPr vert="horz" lIns="90000" tIns="46800" rIns="90000" bIns="46800" rtlCol="0">
            <a:normAutofit/>
          </a:bodyPr>
          <a:lstStyle/>
          <a:p>
            <a:pPr marL="341313" indent="-341313">
              <a:buClr>
                <a:srgbClr val="1C1C1C"/>
              </a:buCl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sz="2000" dirty="0" err="1"/>
              <a:t>Statitischer</a:t>
            </a:r>
            <a:r>
              <a:rPr lang="en-US" sz="2000" dirty="0"/>
              <a:t> </a:t>
            </a:r>
            <a:r>
              <a:rPr lang="en-US" sz="2000" dirty="0" err="1"/>
              <a:t>Vergleich</a:t>
            </a:r>
            <a:r>
              <a:rPr lang="en-US" sz="2000" dirty="0"/>
              <a:t> </a:t>
            </a:r>
            <a:r>
              <a:rPr lang="en-US" sz="2000" dirty="0" err="1"/>
              <a:t>mit</a:t>
            </a:r>
            <a:r>
              <a:rPr lang="en-US" sz="2000" dirty="0"/>
              <a:t> </a:t>
            </a:r>
            <a:r>
              <a:rPr lang="en-US" sz="2000" dirty="0" err="1"/>
              <a:t>experimentellen</a:t>
            </a:r>
            <a:r>
              <a:rPr lang="en-US" sz="2000" dirty="0"/>
              <a:t> </a:t>
            </a:r>
            <a:r>
              <a:rPr lang="en-US" sz="2000" dirty="0" err="1"/>
              <a:t>Strukturen</a:t>
            </a:r>
            <a:r>
              <a:rPr lang="en-US" sz="2000" dirty="0"/>
              <a:t> </a:t>
            </a:r>
            <a:r>
              <a:rPr lang="en-US" sz="2000" dirty="0" err="1"/>
              <a:t>ähnlicher</a:t>
            </a:r>
            <a:r>
              <a:rPr lang="en-US" sz="2000" dirty="0"/>
              <a:t> </a:t>
            </a:r>
            <a:r>
              <a:rPr lang="en-US" sz="2000" dirty="0" err="1"/>
              <a:t>Grösse</a:t>
            </a:r>
            <a:endParaRPr lang="en-US" sz="2000" dirty="0"/>
          </a:p>
        </p:txBody>
      </p:sp>
      <p:sp>
        <p:nvSpPr>
          <p:cNvPr id="641028" name="Text Box 4"/>
          <p:cNvSpPr txBox="1">
            <a:spLocks noChangeArrowheads="1"/>
          </p:cNvSpPr>
          <p:nvPr/>
        </p:nvSpPr>
        <p:spPr bwMode="auto">
          <a:xfrm>
            <a:off x="1789114" y="3813176"/>
            <a:ext cx="1563687" cy="912813"/>
          </a:xfrm>
          <a:prstGeom prst="rect">
            <a:avLst/>
          </a:prstGeom>
          <a:noFill/>
          <a:ln w="9525">
            <a:noFill/>
            <a:round/>
            <a:headEnd/>
            <a:tailEnd/>
          </a:ln>
          <a:effectLst/>
        </p:spPr>
        <p:txBody>
          <a:bodyPr lIns="90000" tIns="45000" rIns="90000" bIns="45000"/>
          <a:lstStyle/>
          <a:p>
            <a:pPr>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dirty="0">
                <a:solidFill>
                  <a:srgbClr val="000000"/>
                </a:solidFill>
              </a:rPr>
              <a:t>Example:</a:t>
            </a:r>
          </a:p>
          <a:p>
            <a:pPr>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dirty="0">
                <a:solidFill>
                  <a:srgbClr val="000000"/>
                </a:solidFill>
              </a:rPr>
              <a:t>T4 </a:t>
            </a:r>
            <a:r>
              <a:rPr lang="en-US" dirty="0" err="1">
                <a:solidFill>
                  <a:srgbClr val="000000"/>
                </a:solidFill>
              </a:rPr>
              <a:t>lysozyme</a:t>
            </a:r>
            <a:endParaRPr lang="en-US" dirty="0">
              <a:solidFill>
                <a:srgbClr val="000000"/>
              </a:solidFill>
            </a:endParaRPr>
          </a:p>
          <a:p>
            <a:pPr>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dirty="0">
                <a:solidFill>
                  <a:srgbClr val="000000"/>
                </a:solidFill>
              </a:rPr>
              <a:t>(2lzm)</a:t>
            </a:r>
          </a:p>
        </p:txBody>
      </p:sp>
      <p:pic>
        <p:nvPicPr>
          <p:cNvPr id="641030" name="Picture 6"/>
          <p:cNvPicPr>
            <a:picLocks noChangeAspect="1" noChangeArrowheads="1"/>
          </p:cNvPicPr>
          <p:nvPr/>
        </p:nvPicPr>
        <p:blipFill>
          <a:blip r:embed="rId3"/>
          <a:srcRect/>
          <a:stretch>
            <a:fillRect/>
          </a:stretch>
        </p:blipFill>
        <p:spPr bwMode="auto">
          <a:xfrm>
            <a:off x="3375026" y="2592389"/>
            <a:ext cx="3533775" cy="3533775"/>
          </a:xfrm>
          <a:prstGeom prst="rect">
            <a:avLst/>
          </a:prstGeom>
          <a:noFill/>
          <a:ln w="9525">
            <a:noFill/>
            <a:round/>
            <a:headEnd/>
            <a:tailEnd/>
          </a:ln>
          <a:effectLst/>
        </p:spPr>
      </p:pic>
      <p:sp>
        <p:nvSpPr>
          <p:cNvPr id="641031" name="Rectangle 7"/>
          <p:cNvSpPr>
            <a:spLocks noChangeArrowheads="1"/>
          </p:cNvSpPr>
          <p:nvPr/>
        </p:nvSpPr>
        <p:spPr bwMode="auto">
          <a:xfrm>
            <a:off x="4471989" y="3040064"/>
            <a:ext cx="119063" cy="1223963"/>
          </a:xfrm>
          <a:prstGeom prst="rect">
            <a:avLst/>
          </a:prstGeom>
          <a:noFill/>
          <a:ln w="9525">
            <a:solidFill>
              <a:srgbClr val="FF0000"/>
            </a:solidFill>
            <a:miter lim="800000"/>
            <a:headEnd/>
            <a:tailEnd/>
          </a:ln>
          <a:effectLst/>
        </p:spPr>
        <p:txBody>
          <a:bodyPr wrap="none" anchor="ctr"/>
          <a:lstStyle/>
          <a:p>
            <a:endParaRPr lang="en-US"/>
          </a:p>
        </p:txBody>
      </p:sp>
      <p:pic>
        <p:nvPicPr>
          <p:cNvPr id="641033" name="Picture 9"/>
          <p:cNvPicPr>
            <a:picLocks noChangeAspect="1" noChangeArrowheads="1"/>
          </p:cNvPicPr>
          <p:nvPr/>
        </p:nvPicPr>
        <p:blipFill>
          <a:blip r:embed="rId4"/>
          <a:srcRect/>
          <a:stretch>
            <a:fillRect/>
          </a:stretch>
        </p:blipFill>
        <p:spPr bwMode="auto">
          <a:xfrm>
            <a:off x="6889751" y="2590801"/>
            <a:ext cx="3533775" cy="3533775"/>
          </a:xfrm>
          <a:prstGeom prst="rect">
            <a:avLst/>
          </a:prstGeom>
          <a:noFill/>
          <a:ln w="9525">
            <a:noFill/>
            <a:round/>
            <a:headEnd/>
            <a:tailEnd/>
          </a:ln>
          <a:effectLst/>
        </p:spPr>
      </p:pic>
      <p:sp>
        <p:nvSpPr>
          <p:cNvPr id="10" name="Text Box 8"/>
          <p:cNvSpPr txBox="1">
            <a:spLocks noChangeArrowheads="1"/>
          </p:cNvSpPr>
          <p:nvPr/>
        </p:nvSpPr>
        <p:spPr bwMode="auto">
          <a:xfrm>
            <a:off x="195264" y="6591680"/>
            <a:ext cx="4276725" cy="153888"/>
          </a:xfrm>
          <a:prstGeom prst="rect">
            <a:avLst/>
          </a:prstGeom>
          <a:noFill/>
          <a:ln w="9525" algn="ctr">
            <a:noFill/>
            <a:miter lim="800000"/>
            <a:headEnd/>
            <a:tailEnd/>
          </a:ln>
          <a:effectLst/>
        </p:spPr>
        <p:txBody>
          <a:bodyPr wrap="square" lIns="0" tIns="0" rIns="0" bIns="0">
            <a:spAutoFit/>
          </a:bodyPr>
          <a:lstStyle/>
          <a:p>
            <a:r>
              <a:rPr lang="en-US" sz="1000" i="1" dirty="0">
                <a:solidFill>
                  <a:srgbClr val="000000"/>
                </a:solidFill>
              </a:rPr>
              <a:t>(</a:t>
            </a:r>
            <a:r>
              <a:rPr lang="en-US" sz="1000" i="1" dirty="0" err="1">
                <a:solidFill>
                  <a:srgbClr val="000000"/>
                </a:solidFill>
              </a:rPr>
              <a:t>Benkert</a:t>
            </a:r>
            <a:r>
              <a:rPr lang="en-US" sz="1000" i="1" dirty="0">
                <a:solidFill>
                  <a:srgbClr val="000000"/>
                </a:solidFill>
              </a:rPr>
              <a:t>, P., </a:t>
            </a:r>
            <a:r>
              <a:rPr lang="en-US" sz="1000" i="1" dirty="0" err="1">
                <a:solidFill>
                  <a:srgbClr val="000000"/>
                </a:solidFill>
              </a:rPr>
              <a:t>Biasini</a:t>
            </a:r>
            <a:r>
              <a:rPr lang="en-US" sz="1000" i="1" dirty="0">
                <a:solidFill>
                  <a:srgbClr val="000000"/>
                </a:solidFill>
              </a:rPr>
              <a:t>, M. and </a:t>
            </a:r>
            <a:r>
              <a:rPr lang="en-US" sz="1000" i="1" dirty="0" err="1">
                <a:solidFill>
                  <a:srgbClr val="000000"/>
                </a:solidFill>
              </a:rPr>
              <a:t>Schwede</a:t>
            </a:r>
            <a:r>
              <a:rPr lang="en-US" sz="1000" i="1" dirty="0">
                <a:solidFill>
                  <a:srgbClr val="000000"/>
                </a:solidFill>
              </a:rPr>
              <a:t>, T. (2010). Bioinformatics, 27(3), 343–350.) </a:t>
            </a:r>
          </a:p>
        </p:txBody>
      </p:sp>
    </p:spTree>
    <p:extLst>
      <p:ext uri="{BB962C8B-B14F-4D97-AF65-F5344CB8AC3E}">
        <p14:creationId xmlns:p14="http://schemas.microsoft.com/office/powerpoint/2010/main" val="30005177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10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4103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4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1028" grpId="0"/>
      <p:bldP spid="64103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TotalTime>
  <Words>446</Words>
  <Application>Microsoft Office PowerPoint</Application>
  <PresentationFormat>Widescreen</PresentationFormat>
  <Paragraphs>32</Paragraphs>
  <Slides>13</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Arial Rounded MT Bold</vt:lpstr>
      <vt:lpstr>Calibri</vt:lpstr>
      <vt:lpstr>Calibri Light</vt:lpstr>
      <vt:lpstr>Courier New</vt:lpstr>
      <vt:lpstr>Lucida Sans Typewriter</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Von der Sequenz zur Proteinstruktur:</vt:lpstr>
      <vt:lpstr>PowerPoint Presentation</vt:lpstr>
      <vt:lpstr>Wie realitisch sind Homologiemodelle?</vt:lpstr>
      <vt:lpstr>1BEF: Dengue Virus NS3 Serine Protease.</vt:lpstr>
      <vt:lpstr>1BEF: Dengue Virus NS3 Serine Protease.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Torsten Schwede</dc:creator>
  <cp:lastModifiedBy>Torsten Schwede</cp:lastModifiedBy>
  <cp:revision>11</cp:revision>
  <dcterms:created xsi:type="dcterms:W3CDTF">2020-02-02T23:32:21Z</dcterms:created>
  <dcterms:modified xsi:type="dcterms:W3CDTF">2020-02-03T01:32:20Z</dcterms:modified>
</cp:coreProperties>
</file>