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66" r:id="rId2"/>
  </p:sldIdLst>
  <p:sldSz cx="30275213" cy="42803763"/>
  <p:notesSz cx="20929600" cy="29819600"/>
  <p:defaultTextStyle>
    <a:defPPr>
      <a:defRPr lang="pt-PT"/>
    </a:defPPr>
    <a:lvl1pPr marL="0" algn="l" defTabSz="3340545" rtl="0" eaLnBrk="1" latinLnBrk="0" hangingPunct="1">
      <a:defRPr sz="6576" kern="1200">
        <a:solidFill>
          <a:schemeClr val="tx1"/>
        </a:solidFill>
        <a:latin typeface="+mn-lt"/>
        <a:ea typeface="+mn-ea"/>
        <a:cs typeface="+mn-cs"/>
      </a:defRPr>
    </a:lvl1pPr>
    <a:lvl2pPr marL="1670272" algn="l" defTabSz="3340545" rtl="0" eaLnBrk="1" latinLnBrk="0" hangingPunct="1">
      <a:defRPr sz="6576" kern="1200">
        <a:solidFill>
          <a:schemeClr val="tx1"/>
        </a:solidFill>
        <a:latin typeface="+mn-lt"/>
        <a:ea typeface="+mn-ea"/>
        <a:cs typeface="+mn-cs"/>
      </a:defRPr>
    </a:lvl2pPr>
    <a:lvl3pPr marL="3340545" algn="l" defTabSz="3340545" rtl="0" eaLnBrk="1" latinLnBrk="0" hangingPunct="1">
      <a:defRPr sz="6576" kern="1200">
        <a:solidFill>
          <a:schemeClr val="tx1"/>
        </a:solidFill>
        <a:latin typeface="+mn-lt"/>
        <a:ea typeface="+mn-ea"/>
        <a:cs typeface="+mn-cs"/>
      </a:defRPr>
    </a:lvl3pPr>
    <a:lvl4pPr marL="5010818" algn="l" defTabSz="3340545" rtl="0" eaLnBrk="1" latinLnBrk="0" hangingPunct="1">
      <a:defRPr sz="6576" kern="1200">
        <a:solidFill>
          <a:schemeClr val="tx1"/>
        </a:solidFill>
        <a:latin typeface="+mn-lt"/>
        <a:ea typeface="+mn-ea"/>
        <a:cs typeface="+mn-cs"/>
      </a:defRPr>
    </a:lvl4pPr>
    <a:lvl5pPr marL="6681091" algn="l" defTabSz="3340545" rtl="0" eaLnBrk="1" latinLnBrk="0" hangingPunct="1">
      <a:defRPr sz="6576" kern="1200">
        <a:solidFill>
          <a:schemeClr val="tx1"/>
        </a:solidFill>
        <a:latin typeface="+mn-lt"/>
        <a:ea typeface="+mn-ea"/>
        <a:cs typeface="+mn-cs"/>
      </a:defRPr>
    </a:lvl5pPr>
    <a:lvl6pPr marL="8351363" algn="l" defTabSz="3340545" rtl="0" eaLnBrk="1" latinLnBrk="0" hangingPunct="1">
      <a:defRPr sz="6576" kern="1200">
        <a:solidFill>
          <a:schemeClr val="tx1"/>
        </a:solidFill>
        <a:latin typeface="+mn-lt"/>
        <a:ea typeface="+mn-ea"/>
        <a:cs typeface="+mn-cs"/>
      </a:defRPr>
    </a:lvl6pPr>
    <a:lvl7pPr marL="10021635" algn="l" defTabSz="3340545" rtl="0" eaLnBrk="1" latinLnBrk="0" hangingPunct="1">
      <a:defRPr sz="6576" kern="1200">
        <a:solidFill>
          <a:schemeClr val="tx1"/>
        </a:solidFill>
        <a:latin typeface="+mn-lt"/>
        <a:ea typeface="+mn-ea"/>
        <a:cs typeface="+mn-cs"/>
      </a:defRPr>
    </a:lvl7pPr>
    <a:lvl8pPr marL="11691909" algn="l" defTabSz="3340545" rtl="0" eaLnBrk="1" latinLnBrk="0" hangingPunct="1">
      <a:defRPr sz="6576" kern="1200">
        <a:solidFill>
          <a:schemeClr val="tx1"/>
        </a:solidFill>
        <a:latin typeface="+mn-lt"/>
        <a:ea typeface="+mn-ea"/>
        <a:cs typeface="+mn-cs"/>
      </a:defRPr>
    </a:lvl8pPr>
    <a:lvl9pPr marL="13362181" algn="l" defTabSz="3340545" rtl="0" eaLnBrk="1" latinLnBrk="0" hangingPunct="1">
      <a:defRPr sz="65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18510" userDrawn="1">
          <p15:clr>
            <a:srgbClr val="A4A3A4"/>
          </p15:clr>
        </p15:guide>
        <p15:guide id="3" pos="561" userDrawn="1">
          <p15:clr>
            <a:srgbClr val="A4A3A4"/>
          </p15:clr>
        </p15:guide>
        <p15:guide id="4" pos="6573" userDrawn="1">
          <p15:clr>
            <a:srgbClr val="A4A3A4"/>
          </p15:clr>
        </p15:guide>
        <p15:guide id="5" pos="12542" userDrawn="1">
          <p15:clr>
            <a:srgbClr val="A4A3A4"/>
          </p15:clr>
        </p15:guide>
        <p15:guide id="6" pos="7718" userDrawn="1">
          <p15:clr>
            <a:srgbClr val="F26B43"/>
          </p15:clr>
        </p15:guide>
        <p15:guide id="7" orient="horz" pos="3469" userDrawn="1">
          <p15:clr>
            <a:srgbClr val="F26B43"/>
          </p15:clr>
        </p15:guide>
        <p15:guide id="8" pos="12503" userDrawn="1">
          <p15:clr>
            <a:srgbClr val="A4A3A4"/>
          </p15:clr>
        </p15:guide>
        <p15:guide id="9" pos="85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rtins" initials="a" lastIdx="2" clrIdx="0">
    <p:extLst>
      <p:ext uri="{19B8F6BF-5375-455C-9EA6-DF929625EA0E}">
        <p15:presenceInfo xmlns:p15="http://schemas.microsoft.com/office/powerpoint/2012/main" userId="amartins" providerId="None"/>
      </p:ext>
    </p:extLst>
  </p:cmAuthor>
  <p:cmAuthor id="2" name="Amartins" initials="AAAM" lastIdx="2" clrIdx="1"/>
  <p:cmAuthor id="3" name="Joana Gouveia" initials="JG" lastIdx="2" clrIdx="2">
    <p:extLst>
      <p:ext uri="{19B8F6BF-5375-455C-9EA6-DF929625EA0E}">
        <p15:presenceInfo xmlns:p15="http://schemas.microsoft.com/office/powerpoint/2012/main" userId="b5efe00f61562b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A"/>
    <a:srgbClr val="3366CC"/>
    <a:srgbClr val="0033CC"/>
    <a:srgbClr val="003366"/>
    <a:srgbClr val="006600"/>
    <a:srgbClr val="3399FF"/>
    <a:srgbClr val="70AD47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Destaqu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343" autoAdjust="0"/>
  </p:normalViewPr>
  <p:slideViewPr>
    <p:cSldViewPr snapToGrid="0">
      <p:cViewPr>
        <p:scale>
          <a:sx n="100" d="100"/>
          <a:sy n="100" d="100"/>
        </p:scale>
        <p:origin x="-4884" y="448"/>
      </p:cViewPr>
      <p:guideLst>
        <p:guide orient="horz" pos="13481"/>
        <p:guide pos="18510"/>
        <p:guide pos="561"/>
        <p:guide pos="6573"/>
        <p:guide pos="12542"/>
        <p:guide pos="7718"/>
        <p:guide orient="horz" pos="3469"/>
        <p:guide pos="12503"/>
        <p:guide pos="85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9069492" cy="1496158"/>
          </a:xfrm>
          <a:prstGeom prst="rect">
            <a:avLst/>
          </a:prstGeom>
        </p:spPr>
        <p:txBody>
          <a:bodyPr vert="horz" lIns="289904" tIns="144957" rIns="289904" bIns="144957" rtlCol="0"/>
          <a:lstStyle>
            <a:lvl1pPr algn="l">
              <a:defRPr sz="38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11855274" y="0"/>
            <a:ext cx="9069492" cy="1496158"/>
          </a:xfrm>
          <a:prstGeom prst="rect">
            <a:avLst/>
          </a:prstGeom>
        </p:spPr>
        <p:txBody>
          <a:bodyPr vert="horz" lIns="289904" tIns="144957" rIns="289904" bIns="144957" rtlCol="0"/>
          <a:lstStyle>
            <a:lvl1pPr algn="r">
              <a:defRPr sz="3800"/>
            </a:lvl1pPr>
          </a:lstStyle>
          <a:p>
            <a:fld id="{7577A6C5-E147-466B-A9D0-8D829151515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905625" y="3727450"/>
            <a:ext cx="7118350" cy="1006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04" tIns="144957" rIns="289904" bIns="144957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2092960" y="14350682"/>
            <a:ext cx="16743680" cy="11741468"/>
          </a:xfrm>
          <a:prstGeom prst="rect">
            <a:avLst/>
          </a:prstGeom>
        </p:spPr>
        <p:txBody>
          <a:bodyPr vert="horz" lIns="289904" tIns="144957" rIns="289904" bIns="144957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0" y="28323457"/>
            <a:ext cx="9069492" cy="1496156"/>
          </a:xfrm>
          <a:prstGeom prst="rect">
            <a:avLst/>
          </a:prstGeom>
        </p:spPr>
        <p:txBody>
          <a:bodyPr vert="horz" lIns="289904" tIns="144957" rIns="289904" bIns="144957" rtlCol="0" anchor="b"/>
          <a:lstStyle>
            <a:lvl1pPr algn="l">
              <a:defRPr sz="38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11855274" y="28323457"/>
            <a:ext cx="9069492" cy="1496156"/>
          </a:xfrm>
          <a:prstGeom prst="rect">
            <a:avLst/>
          </a:prstGeom>
        </p:spPr>
        <p:txBody>
          <a:bodyPr vert="horz" lIns="289904" tIns="144957" rIns="289904" bIns="144957" rtlCol="0" anchor="b"/>
          <a:lstStyle>
            <a:lvl1pPr algn="r">
              <a:defRPr sz="3800"/>
            </a:lvl1pPr>
          </a:lstStyle>
          <a:p>
            <a:fld id="{EE0BC757-67F5-492D-8A4F-4AF3DA6E69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9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3859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1pPr>
    <a:lvl2pPr marL="441930" algn="l" defTabSz="883859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2pPr>
    <a:lvl3pPr marL="883859" algn="l" defTabSz="883859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3pPr>
    <a:lvl4pPr marL="1325789" algn="l" defTabSz="883859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4pPr>
    <a:lvl5pPr marL="1767718" algn="l" defTabSz="883859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5pPr>
    <a:lvl6pPr marL="2209648" algn="l" defTabSz="883859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577" algn="l" defTabSz="883859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507" algn="l" defTabSz="883859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436" algn="l" defTabSz="883859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905625" y="3727450"/>
            <a:ext cx="7118350" cy="100647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757-67F5-492D-8A4F-4AF3DA6E69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8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CB0-05DB-4570-8D2A-4F84BB11E6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41FE-8671-481D-9EBE-A22FCEF06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5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CB0-05DB-4570-8D2A-4F84BB11E6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41FE-8671-481D-9EBE-A22FCEF06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CB0-05DB-4570-8D2A-4F84BB11E6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41FE-8671-481D-9EBE-A22FCEF06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CB0-05DB-4570-8D2A-4F84BB11E6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41FE-8671-481D-9EBE-A22FCEF06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8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CB0-05DB-4570-8D2A-4F84BB11E6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41FE-8671-481D-9EBE-A22FCEF06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5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CB0-05DB-4570-8D2A-4F84BB11E6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41FE-8671-481D-9EBE-A22FCEF06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1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CB0-05DB-4570-8D2A-4F84BB11E6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41FE-8671-481D-9EBE-A22FCEF06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0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CB0-05DB-4570-8D2A-4F84BB11E6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41FE-8671-481D-9EBE-A22FCEF06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6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CB0-05DB-4570-8D2A-4F84BB11E6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41FE-8671-481D-9EBE-A22FCEF06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3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CB0-05DB-4570-8D2A-4F84BB11E6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41FE-8671-481D-9EBE-A22FCEF06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6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CB0-05DB-4570-8D2A-4F84BB11E6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41FE-8671-481D-9EBE-A22FCEF06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1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4CB0-05DB-4570-8D2A-4F84BB11E6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F41FE-8671-481D-9EBE-A22FCEF06B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6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ng.com/images/search?q=compete+2020+&amp;view=detailv2&amp;&amp;id=1CF7F68343E2DAFFB76851318C5D271AA5F8493E&amp;selectedIndex=6&amp;ccid=+8MHnNr1&amp;simid=607999728708881450&amp;thid=OIP.Mfbc3079cdaf59a1810ee002bbc97ea58o0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hyperlink" Target="http://www.bing.com/images/search?q=Portugal+2020&amp;view=detailv2&amp;&amp;id=C5797E43564FE78F8BA3ABE0066B680AC7CEF06F&amp;selectedIndex=2&amp;ccid=/nyL9xp8&amp;simid=608041364117262277&amp;thid=OIP.Mfe7c8bf71a7c2c1b7f763b1b1d3d2d1ao0" TargetMode="External"/><Relationship Id="rId21" Type="http://schemas.openxmlformats.org/officeDocument/2006/relationships/image" Target="../media/image15.png"/><Relationship Id="rId7" Type="http://schemas.openxmlformats.org/officeDocument/2006/relationships/image" Target="../media/image3.jpeg"/><Relationship Id="rId12" Type="http://schemas.openxmlformats.org/officeDocument/2006/relationships/image" Target="../media/image7.emf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emf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ng.com/images/search?q=FCT&amp;view=detailv2&amp;&amp;id=4D653375AAA6BB2D5D5BC0DFE38B20598D4B14B5&amp;selectedIndex=0&amp;ccid=HHDrp/zS&amp;simid=608012355905257619&amp;thid=OIP.M1c70eba7fcd29fe3b2b813d2d00b89b6H0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5" Type="http://schemas.openxmlformats.org/officeDocument/2006/relationships/image" Target="../media/image9.emf"/><Relationship Id="rId23" Type="http://schemas.openxmlformats.org/officeDocument/2006/relationships/image" Target="../media/image17.jp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4.jpeg"/><Relationship Id="rId14" Type="http://schemas.microsoft.com/office/2007/relationships/hdphoto" Target="../media/hdphoto1.wdp"/><Relationship Id="rId2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2307273"/>
            <a:ext cx="30275213" cy="291095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Imagem 5" descr="http://tse3.mm.bing.net/th?id=OIP.Mfe7c8bf71a7c2c1b7f763b1b1d3d2d1ao0&amp;w=214&amp;h=145&amp;c=7&amp;rs=1&amp;qlt=90&amp;o=4&amp;pid=1.1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458" y="41286753"/>
            <a:ext cx="1570249" cy="101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m 7" descr="C:\Users\rmarques\AppData\Local\Microsoft\Windows\INetCache\Content.Word\UE_Cor_Legend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81" y="41600089"/>
            <a:ext cx="1255329" cy="8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m 6" descr="http://tse1.mm.bing.net/th?&amp;id=OIP.M1c70eba7fcd29fe3b2b813d2d00b89b6H0&amp;w=300&amp;h=300&amp;c=0&amp;pid=1.9&amp;rs=0&amp;p=0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073" y="41395340"/>
            <a:ext cx="1475027" cy="84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m 8" descr="http://tse1.mm.bing.net/th?&amp;id=OIP.Mfbc3079cdaf59a1810ee002bbc97ea58o0&amp;w=300&amp;h=300&amp;c=0&amp;pid=1.9&amp;rs=0&amp;p=0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979" y="41643876"/>
            <a:ext cx="2091177" cy="6438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0" y="2425261"/>
            <a:ext cx="302752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0" b="1" dirty="0" smtClean="0">
                <a:solidFill>
                  <a:schemeClr val="bg1"/>
                </a:solidFill>
              </a:rPr>
              <a:t>Life Cycle Assessment of a Vanadium Flow Battery</a:t>
            </a:r>
            <a:endParaRPr lang="en-US" sz="90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74453" y="4004304"/>
            <a:ext cx="23840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84226" algn="l"/>
              </a:tabLst>
            </a:pPr>
            <a:r>
              <a:rPr lang="pt-PT" sz="5600" b="1" dirty="0" smtClean="0">
                <a:solidFill>
                  <a:schemeClr val="bg1"/>
                </a:solidFill>
                <a:ea typeface="MS Mincho" panose="02020609040205080304" pitchFamily="49" charset="-128"/>
              </a:rPr>
              <a:t>J.R. Gouveia, A. Monteiro, T.M. Mata, A. Mendes, N.S. Caetano, A.A. Martins</a:t>
            </a:r>
            <a:endParaRPr lang="pt-PT" sz="5600" b="1" dirty="0">
              <a:solidFill>
                <a:schemeClr val="bg1"/>
              </a:solidFill>
              <a:ea typeface="MS Mincho" panose="02020609040205080304" pitchFamily="49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81464" y="-1193594"/>
            <a:ext cx="172623" cy="103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445" tIns="42722" rIns="85445" bIns="42722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6145"/>
          </a:p>
        </p:txBody>
      </p:sp>
      <p:sp>
        <p:nvSpPr>
          <p:cNvPr id="213" name="CaixaDeTexto 212"/>
          <p:cNvSpPr txBox="1"/>
          <p:nvPr/>
        </p:nvSpPr>
        <p:spPr>
          <a:xfrm>
            <a:off x="899999" y="6330969"/>
            <a:ext cx="89651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One </a:t>
            </a:r>
            <a:r>
              <a:rPr lang="en-GB" sz="3600" b="1" dirty="0" smtClean="0">
                <a:solidFill>
                  <a:schemeClr val="accent1"/>
                </a:solidFill>
              </a:rPr>
              <a:t>Vanadium Redox </a:t>
            </a:r>
            <a:r>
              <a:rPr lang="en-GB" sz="3600" b="1" dirty="0">
                <a:solidFill>
                  <a:schemeClr val="accent1"/>
                </a:solidFill>
              </a:rPr>
              <a:t>F</a:t>
            </a:r>
            <a:r>
              <a:rPr lang="en-GB" sz="3600" b="1" dirty="0" smtClean="0">
                <a:solidFill>
                  <a:schemeClr val="accent1"/>
                </a:solidFill>
              </a:rPr>
              <a:t>low Battery prototype developed by LEPABE </a:t>
            </a:r>
            <a:r>
              <a:rPr lang="en-GB" sz="3600" b="1" dirty="0">
                <a:solidFill>
                  <a:schemeClr val="tx2"/>
                </a:solidFill>
              </a:rPr>
              <a:t>(</a:t>
            </a:r>
            <a:r>
              <a:rPr lang="en-GB" sz="3600" b="1" dirty="0" smtClean="0">
                <a:solidFill>
                  <a:schemeClr val="tx2"/>
                </a:solidFill>
              </a:rPr>
              <a:t>Fig. 1 and 2)</a:t>
            </a:r>
            <a:endParaRPr lang="en-GB" sz="3600" b="1" dirty="0" smtClean="0">
              <a:solidFill>
                <a:schemeClr val="accent1"/>
              </a:solidFill>
            </a:endParaRPr>
          </a:p>
          <a:p>
            <a:pPr marL="571500" indent="-57150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Two electrolyte storage tanks</a:t>
            </a:r>
          </a:p>
          <a:p>
            <a:pPr marL="571500" indent="-57150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Two pumps</a:t>
            </a:r>
          </a:p>
          <a:p>
            <a:pPr marL="571500" indent="-57150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Balance of System (BOS) components: monitoring system and cables</a:t>
            </a:r>
          </a:p>
          <a:p>
            <a:pPr marL="571500" indent="-57150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Power: </a:t>
            </a:r>
            <a:r>
              <a:rPr lang="en-GB" sz="3600" b="1" dirty="0" smtClean="0">
                <a:solidFill>
                  <a:schemeClr val="accent1"/>
                </a:solidFill>
              </a:rPr>
              <a:t>5 kW</a:t>
            </a:r>
          </a:p>
          <a:p>
            <a:pPr marL="571500" indent="-57150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Storage capacity: </a:t>
            </a:r>
            <a:r>
              <a:rPr lang="en-GB" sz="3600" b="1" dirty="0" smtClean="0">
                <a:solidFill>
                  <a:schemeClr val="accent1"/>
                </a:solidFill>
              </a:rPr>
              <a:t>18 kWh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20067" y="11903557"/>
            <a:ext cx="16431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400" dirty="0" smtClean="0"/>
              <a:t>What about the </a:t>
            </a:r>
            <a:r>
              <a:rPr lang="en-GB" sz="6400" b="1" dirty="0" smtClean="0">
                <a:solidFill>
                  <a:schemeClr val="accent1"/>
                </a:solidFill>
              </a:rPr>
              <a:t>environmental performance?</a:t>
            </a:r>
            <a:endParaRPr lang="en-GB" sz="6400" dirty="0">
              <a:solidFill>
                <a:schemeClr val="accent1"/>
              </a:solidFill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543644" y="15063985"/>
            <a:ext cx="8181256" cy="3976516"/>
            <a:chOff x="1018721" y="20646312"/>
            <a:chExt cx="9355197" cy="3976516"/>
          </a:xfrm>
        </p:grpSpPr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51621">
              <a:off x="1018721" y="20646312"/>
              <a:ext cx="1144493" cy="1144493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1526444" y="20748562"/>
              <a:ext cx="8847474" cy="3874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dirty="0" smtClean="0">
                  <a:solidFill>
                    <a:schemeClr val="tx2"/>
                  </a:solidFill>
                </a:rPr>
                <a:t>Methodology</a:t>
              </a:r>
            </a:p>
            <a:p>
              <a:pPr marL="857250" indent="-857250" algn="just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en-GB" sz="3600" dirty="0" smtClean="0"/>
                <a:t>Attributive </a:t>
              </a:r>
              <a:r>
                <a:rPr lang="en-GB" sz="3600" b="1" dirty="0">
                  <a:solidFill>
                    <a:schemeClr val="accent1"/>
                  </a:solidFill>
                </a:rPr>
                <a:t>cradle-to-gate </a:t>
              </a:r>
              <a:r>
                <a:rPr lang="en-GB" sz="3600" b="1" dirty="0" smtClean="0">
                  <a:solidFill>
                    <a:schemeClr val="accent1"/>
                  </a:solidFill>
                </a:rPr>
                <a:t>LCA</a:t>
              </a:r>
              <a:r>
                <a:rPr lang="en-GB" sz="3600" dirty="0" smtClean="0"/>
                <a:t>;</a:t>
              </a:r>
            </a:p>
            <a:p>
              <a:pPr marL="857250" indent="-857250" algn="just">
                <a:buClr>
                  <a:schemeClr val="accent4"/>
                </a:buClr>
                <a:buFont typeface="Wingdings" panose="05000000000000000000" pitchFamily="2" charset="2"/>
                <a:buChar char="§"/>
              </a:pPr>
              <a:r>
                <a:rPr lang="en-GB" sz="3600" b="1" dirty="0" smtClean="0"/>
                <a:t>Functional unit: </a:t>
              </a:r>
              <a:r>
                <a:rPr lang="en-GB" sz="3600" b="1" dirty="0" smtClean="0">
                  <a:solidFill>
                    <a:schemeClr val="accent1"/>
                  </a:solidFill>
                </a:rPr>
                <a:t>1 kWh of stored energy</a:t>
              </a:r>
              <a:r>
                <a:rPr lang="en-GB" sz="3600" dirty="0" smtClean="0"/>
                <a:t>, </a:t>
              </a:r>
              <a:r>
                <a:rPr lang="en-GB" sz="3600" dirty="0"/>
                <a:t>i.e. </a:t>
              </a:r>
              <a:r>
                <a:rPr lang="en-GB" sz="3600" dirty="0" smtClean="0"/>
                <a:t>the </a:t>
              </a:r>
              <a:r>
                <a:rPr lang="en-GB" sz="3600" dirty="0"/>
                <a:t>impacts are </a:t>
              </a:r>
              <a:r>
                <a:rPr lang="en-GB" sz="3600" dirty="0" smtClean="0"/>
                <a:t>calculated </a:t>
              </a:r>
              <a:r>
                <a:rPr lang="en-GB" sz="3600" b="1" dirty="0" smtClean="0">
                  <a:solidFill>
                    <a:schemeClr val="accent1"/>
                  </a:solidFill>
                </a:rPr>
                <a:t>per unit </a:t>
              </a:r>
              <a:r>
                <a:rPr lang="en-GB" sz="3600" b="1" dirty="0">
                  <a:solidFill>
                    <a:schemeClr val="accent1"/>
                  </a:solidFill>
                </a:rPr>
                <a:t>of </a:t>
              </a:r>
              <a:r>
                <a:rPr lang="en-GB" sz="3600" b="1" dirty="0" smtClean="0">
                  <a:solidFill>
                    <a:schemeClr val="accent1"/>
                  </a:solidFill>
                </a:rPr>
                <a:t>stored energy</a:t>
              </a:r>
              <a:r>
                <a:rPr lang="en-GB" sz="3600" dirty="0" smtClean="0"/>
                <a:t>;</a:t>
              </a:r>
            </a:p>
          </p:txBody>
        </p:sp>
      </p:grpSp>
      <p:sp>
        <p:nvSpPr>
          <p:cNvPr id="214" name="CaixaDeTexto 213"/>
          <p:cNvSpPr txBox="1"/>
          <p:nvPr/>
        </p:nvSpPr>
        <p:spPr>
          <a:xfrm flipH="1">
            <a:off x="20410064" y="6354551"/>
            <a:ext cx="8965148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Reliable with reduced maintenance</a:t>
            </a:r>
          </a:p>
          <a:p>
            <a:pPr marL="742950" indent="-7429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chemeClr val="accent1"/>
                </a:solidFill>
              </a:rPr>
              <a:t>Modular</a:t>
            </a:r>
          </a:p>
          <a:p>
            <a:pPr marL="742950" indent="-7429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Long charge-discharge cycles</a:t>
            </a:r>
          </a:p>
          <a:p>
            <a:pPr marL="742950" indent="-7429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chemeClr val="accent1"/>
                </a:solidFill>
              </a:rPr>
              <a:t>Low storage losses and </a:t>
            </a:r>
            <a:r>
              <a:rPr lang="en-GB" sz="3600" dirty="0" smtClean="0"/>
              <a:t>High efficiencies</a:t>
            </a:r>
          </a:p>
          <a:p>
            <a:pPr marL="742950" indent="-7429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chemeClr val="accent1"/>
                </a:solidFill>
              </a:rPr>
              <a:t>Avoided cross-contamination</a:t>
            </a:r>
          </a:p>
          <a:p>
            <a:pPr marL="742950" indent="-7429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Battery life expectancy 20 years</a:t>
            </a:r>
          </a:p>
          <a:p>
            <a:pPr marL="742950" indent="-7429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Electrolyte life expectancy over 100 years</a:t>
            </a:r>
            <a:endParaRPr lang="en-GB" sz="3600" dirty="0"/>
          </a:p>
        </p:txBody>
      </p:sp>
      <p:grpSp>
        <p:nvGrpSpPr>
          <p:cNvPr id="51" name="Grupo 50"/>
          <p:cNvGrpSpPr/>
          <p:nvPr/>
        </p:nvGrpSpPr>
        <p:grpSpPr>
          <a:xfrm>
            <a:off x="20337043" y="5206322"/>
            <a:ext cx="5080569" cy="1312068"/>
            <a:chOff x="21136733" y="7521650"/>
            <a:chExt cx="5080569" cy="1312068"/>
          </a:xfrm>
        </p:grpSpPr>
        <p:sp>
          <p:nvSpPr>
            <p:cNvPr id="25" name="Adição 24"/>
            <p:cNvSpPr/>
            <p:nvPr/>
          </p:nvSpPr>
          <p:spPr>
            <a:xfrm>
              <a:off x="21136733" y="7521650"/>
              <a:ext cx="1287886" cy="1282523"/>
            </a:xfrm>
            <a:prstGeom prst="mathPlus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1612266" y="7818055"/>
              <a:ext cx="46050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tx2"/>
                  </a:solidFill>
                </a:rPr>
                <a:t>Advantages</a:t>
              </a:r>
              <a:endParaRPr lang="en-GB" sz="6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383244" y="5322048"/>
            <a:ext cx="11422537" cy="1260000"/>
            <a:chOff x="1261814" y="7586809"/>
            <a:chExt cx="11422537" cy="1260000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3725" r="12055" b="19316"/>
            <a:stretch/>
          </p:blipFill>
          <p:spPr>
            <a:xfrm>
              <a:off x="1261814" y="7586809"/>
              <a:ext cx="1159027" cy="1260000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>
              <a:off x="1854087" y="7651435"/>
              <a:ext cx="10830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tx2"/>
                  </a:solidFill>
                </a:rPr>
                <a:t>Battery System components</a:t>
              </a:r>
              <a:endParaRPr lang="en-GB" sz="6000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12191708" y="11469545"/>
            <a:ext cx="6602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chemeClr val="tx2"/>
                </a:solidFill>
              </a:rPr>
              <a:t>Fig.1.</a:t>
            </a:r>
            <a:r>
              <a:rPr lang="en-GB" sz="2800" dirty="0" smtClean="0">
                <a:solidFill>
                  <a:schemeClr val="tx2"/>
                </a:solidFill>
              </a:rPr>
              <a:t> Vanadium Redox Flow Battery System.</a:t>
            </a:r>
            <a:endParaRPr lang="en-GB" sz="2800" dirty="0">
              <a:solidFill>
                <a:schemeClr val="tx2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900001" y="13505691"/>
            <a:ext cx="28475211" cy="1095231"/>
            <a:chOff x="-3" y="15367488"/>
            <a:chExt cx="30275213" cy="1427029"/>
          </a:xfrm>
        </p:grpSpPr>
        <p:sp>
          <p:nvSpPr>
            <p:cNvPr id="37" name="Retângulo 36"/>
            <p:cNvSpPr/>
            <p:nvPr/>
          </p:nvSpPr>
          <p:spPr>
            <a:xfrm>
              <a:off x="-3" y="15410165"/>
              <a:ext cx="30275213" cy="1384352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9607425" y="15367488"/>
              <a:ext cx="110603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b="1" dirty="0">
                  <a:solidFill>
                    <a:schemeClr val="tx2"/>
                  </a:solidFill>
                </a:rPr>
                <a:t>Life Cycle </a:t>
              </a:r>
              <a:r>
                <a:rPr lang="en-GB" sz="6000" b="1" dirty="0" smtClean="0">
                  <a:solidFill>
                    <a:schemeClr val="tx2"/>
                  </a:solidFill>
                </a:rPr>
                <a:t>Assessment (LCA)</a:t>
              </a:r>
              <a:r>
                <a:rPr lang="en-GB" sz="2800" b="1" i="1" dirty="0" smtClean="0">
                  <a:solidFill>
                    <a:schemeClr val="tx2"/>
                  </a:solidFill>
                </a:rPr>
                <a:t>[1,2]</a:t>
              </a:r>
              <a:endParaRPr lang="en-GB" sz="2800" b="1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43" name="Imagem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01214" y="15136217"/>
            <a:ext cx="10201532" cy="9765422"/>
          </a:xfrm>
          <a:prstGeom prst="rect">
            <a:avLst/>
          </a:prstGeom>
        </p:spPr>
      </p:pic>
      <p:sp>
        <p:nvSpPr>
          <p:cNvPr id="49" name="CaixaDeTexto 48"/>
          <p:cNvSpPr txBox="1"/>
          <p:nvPr/>
        </p:nvSpPr>
        <p:spPr>
          <a:xfrm>
            <a:off x="17879822" y="25153957"/>
            <a:ext cx="11113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chemeClr val="tx2"/>
                </a:solidFill>
              </a:rPr>
              <a:t>Fig.3. </a:t>
            </a:r>
            <a:r>
              <a:rPr lang="en-GB" sz="2800" dirty="0" smtClean="0">
                <a:solidFill>
                  <a:schemeClr val="tx2"/>
                </a:solidFill>
              </a:rPr>
              <a:t>System boundaries of the present study: (1) production, (2) processing and (3) assembly. Battery system components: a) VRFB, b) electrolyte tanks, and c) pumps. BOS: d) monitoring system and e) cables.</a:t>
            </a:r>
            <a:endParaRPr lang="en-GB" sz="2800" dirty="0">
              <a:solidFill>
                <a:schemeClr val="tx2"/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638990" y="26873582"/>
            <a:ext cx="11197306" cy="1151425"/>
            <a:chOff x="532958" y="25393801"/>
            <a:chExt cx="11197306" cy="1151425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0217" t="17867" r="24672" b="18857"/>
            <a:stretch/>
          </p:blipFill>
          <p:spPr>
            <a:xfrm rot="221297">
              <a:off x="532958" y="25393801"/>
              <a:ext cx="923155" cy="1059918"/>
            </a:xfrm>
            <a:prstGeom prst="rect">
              <a:avLst/>
            </a:prstGeom>
          </p:spPr>
        </p:pic>
        <p:sp>
          <p:nvSpPr>
            <p:cNvPr id="60" name="CaixaDeTexto 59"/>
            <p:cNvSpPr txBox="1"/>
            <p:nvPr/>
          </p:nvSpPr>
          <p:spPr>
            <a:xfrm>
              <a:off x="900000" y="25440949"/>
              <a:ext cx="10830264" cy="1104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Results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1542271" y="35275920"/>
            <a:ext cx="12484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 smtClean="0">
                <a:solidFill>
                  <a:schemeClr val="tx2"/>
                </a:solidFill>
              </a:rPr>
              <a:t>Fig.4. </a:t>
            </a:r>
            <a:r>
              <a:rPr lang="en-GB" sz="2800" dirty="0">
                <a:solidFill>
                  <a:schemeClr val="tx2"/>
                </a:solidFill>
              </a:rPr>
              <a:t>E</a:t>
            </a:r>
            <a:r>
              <a:rPr lang="en-GB" sz="2800" dirty="0" smtClean="0">
                <a:solidFill>
                  <a:schemeClr val="tx2"/>
                </a:solidFill>
              </a:rPr>
              <a:t>nvironmental </a:t>
            </a:r>
            <a:r>
              <a:rPr lang="en-GB" sz="2800" dirty="0">
                <a:solidFill>
                  <a:schemeClr val="tx2"/>
                </a:solidFill>
              </a:rPr>
              <a:t>impacts [%] during the production </a:t>
            </a:r>
            <a:r>
              <a:rPr lang="en-GB" sz="2800" dirty="0" smtClean="0">
                <a:solidFill>
                  <a:schemeClr val="tx2"/>
                </a:solidFill>
              </a:rPr>
              <a:t>of </a:t>
            </a:r>
            <a:r>
              <a:rPr lang="en-GB" sz="2800" dirty="0">
                <a:solidFill>
                  <a:schemeClr val="tx2"/>
                </a:solidFill>
              </a:rPr>
              <a:t>the battery prototype per </a:t>
            </a:r>
            <a:r>
              <a:rPr lang="en-GB" sz="2800" dirty="0" smtClean="0">
                <a:solidFill>
                  <a:schemeClr val="tx2"/>
                </a:solidFill>
              </a:rPr>
              <a:t>unit of kWh stored energy. </a:t>
            </a:r>
            <a:r>
              <a:rPr lang="en-GB" sz="2800" b="1" dirty="0" smtClean="0">
                <a:solidFill>
                  <a:schemeClr val="tx2"/>
                </a:solidFill>
              </a:rPr>
              <a:t>Impact </a:t>
            </a:r>
            <a:r>
              <a:rPr lang="en-GB" sz="2800" b="1" dirty="0">
                <a:solidFill>
                  <a:schemeClr val="tx2"/>
                </a:solidFill>
              </a:rPr>
              <a:t>categories: CC</a:t>
            </a:r>
            <a:r>
              <a:rPr lang="en-GB" sz="2800" dirty="0">
                <a:solidFill>
                  <a:schemeClr val="tx2"/>
                </a:solidFill>
              </a:rPr>
              <a:t> – climate change, </a:t>
            </a:r>
            <a:r>
              <a:rPr lang="en-GB" sz="2800" b="1" dirty="0">
                <a:solidFill>
                  <a:schemeClr val="tx2"/>
                </a:solidFill>
              </a:rPr>
              <a:t>OD</a:t>
            </a:r>
            <a:r>
              <a:rPr lang="en-GB" sz="2800" dirty="0">
                <a:solidFill>
                  <a:schemeClr val="tx2"/>
                </a:solidFill>
              </a:rPr>
              <a:t> – ozone depletion, </a:t>
            </a:r>
            <a:r>
              <a:rPr lang="en-GB" sz="2800" b="1" dirty="0">
                <a:solidFill>
                  <a:schemeClr val="tx2"/>
                </a:solidFill>
              </a:rPr>
              <a:t>POF</a:t>
            </a:r>
            <a:r>
              <a:rPr lang="en-GB" sz="2800" dirty="0">
                <a:solidFill>
                  <a:schemeClr val="tx2"/>
                </a:solidFill>
              </a:rPr>
              <a:t> – photochemical ozone formation, </a:t>
            </a:r>
            <a:r>
              <a:rPr lang="en-GB" sz="2800" b="1" dirty="0">
                <a:solidFill>
                  <a:schemeClr val="tx2"/>
                </a:solidFill>
              </a:rPr>
              <a:t>AP</a:t>
            </a:r>
            <a:r>
              <a:rPr lang="en-GB" sz="2800" dirty="0">
                <a:solidFill>
                  <a:schemeClr val="tx2"/>
                </a:solidFill>
              </a:rPr>
              <a:t> – acidification potential, </a:t>
            </a:r>
            <a:r>
              <a:rPr lang="en-GB" sz="2800" b="1" dirty="0">
                <a:solidFill>
                  <a:schemeClr val="tx2"/>
                </a:solidFill>
              </a:rPr>
              <a:t>FE</a:t>
            </a:r>
            <a:r>
              <a:rPr lang="en-GB" sz="2800" dirty="0">
                <a:solidFill>
                  <a:schemeClr val="tx2"/>
                </a:solidFill>
              </a:rPr>
              <a:t> – freshwater eutrophication, </a:t>
            </a:r>
            <a:r>
              <a:rPr lang="en-GB" sz="2800" b="1" dirty="0">
                <a:solidFill>
                  <a:schemeClr val="tx2"/>
                </a:solidFill>
              </a:rPr>
              <a:t>MFRRD</a:t>
            </a:r>
            <a:r>
              <a:rPr lang="en-GB" sz="2800" dirty="0">
                <a:solidFill>
                  <a:schemeClr val="tx2"/>
                </a:solidFill>
              </a:rPr>
              <a:t> – mineral, fossil &amp; renewable resource depletion.</a:t>
            </a:r>
          </a:p>
        </p:txBody>
      </p:sp>
      <p:cxnSp>
        <p:nvCxnSpPr>
          <p:cNvPr id="4" name="Conexão reta unidirecional 3"/>
          <p:cNvCxnSpPr/>
          <p:nvPr/>
        </p:nvCxnSpPr>
        <p:spPr>
          <a:xfrm>
            <a:off x="15137605" y="12893605"/>
            <a:ext cx="2" cy="548640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36223" y="5306547"/>
            <a:ext cx="10398873" cy="602601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9999" y="27914620"/>
            <a:ext cx="14809044" cy="7316906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15357978" y="37822011"/>
            <a:ext cx="8335541" cy="1480433"/>
            <a:chOff x="18493925" y="36153424"/>
            <a:chExt cx="8335541" cy="1480433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1061285">
              <a:off x="18493925" y="36153424"/>
              <a:ext cx="1480433" cy="1480433"/>
            </a:xfrm>
            <a:prstGeom prst="rect">
              <a:avLst/>
            </a:prstGeom>
          </p:spPr>
        </p:pic>
        <p:sp>
          <p:nvSpPr>
            <p:cNvPr id="39" name="CaixaDeTexto 38"/>
            <p:cNvSpPr txBox="1"/>
            <p:nvPr/>
          </p:nvSpPr>
          <p:spPr>
            <a:xfrm>
              <a:off x="19397156" y="36264186"/>
              <a:ext cx="7432310" cy="1104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Acknowledgements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5709043" y="39103017"/>
            <a:ext cx="135806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Authors thank the financial support of projects “SunStorage - Harvesting and storage of solar energy”, with reference POCI-01-0145-FEDER-016387, funded by European Regional Development Fund (ERDF), through COMPETE 2020 - Operational Programme for Competitiveness and Internationalization (OPCI), and to FCT - Fundação para a </a:t>
            </a:r>
            <a:r>
              <a:rPr lang="en-US" sz="2200" dirty="0" err="1"/>
              <a:t>Ciência</a:t>
            </a:r>
            <a:r>
              <a:rPr lang="en-US" sz="2200" dirty="0"/>
              <a:t> e a </a:t>
            </a:r>
            <a:r>
              <a:rPr lang="en-US" sz="2200" dirty="0" err="1"/>
              <a:t>Tecnologia</a:t>
            </a:r>
            <a:r>
              <a:rPr lang="en-US" sz="2200" dirty="0"/>
              <a:t> I.P., for funding project IF/01093/2014/CP1249/CT0003, research grants IF/01093/2014 and SFRH/BPD/112003/2015, and financial support of POCI-01-0145-FEDER-006939 (Laboratory for Process Engineering, Environment, Biotechnology and Energy - LEPABE, UID/EQU/00511/2013) funded by FEDER through COMPETE2020-POCI and by national funds through FCT</a:t>
            </a:r>
            <a:r>
              <a:rPr lang="en-US" sz="2200" dirty="0" smtClean="0"/>
              <a:t>.</a:t>
            </a:r>
            <a:endParaRPr lang="en-GB" sz="2200" dirty="0"/>
          </a:p>
        </p:txBody>
      </p:sp>
      <p:grpSp>
        <p:nvGrpSpPr>
          <p:cNvPr id="29" name="Grupo 28"/>
          <p:cNvGrpSpPr/>
          <p:nvPr/>
        </p:nvGrpSpPr>
        <p:grpSpPr>
          <a:xfrm>
            <a:off x="472978" y="37936209"/>
            <a:ext cx="7957233" cy="1139237"/>
            <a:chOff x="242141" y="37699192"/>
            <a:chExt cx="7957233" cy="1139237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1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2141" y="37791417"/>
              <a:ext cx="1047012" cy="1047012"/>
            </a:xfrm>
            <a:prstGeom prst="rect">
              <a:avLst/>
            </a:prstGeom>
          </p:spPr>
        </p:pic>
        <p:sp>
          <p:nvSpPr>
            <p:cNvPr id="40" name="CaixaDeTexto 39"/>
            <p:cNvSpPr txBox="1"/>
            <p:nvPr/>
          </p:nvSpPr>
          <p:spPr>
            <a:xfrm>
              <a:off x="767064" y="37699192"/>
              <a:ext cx="7432310" cy="1104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References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605854" y="39103017"/>
            <a:ext cx="133994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 smtClean="0">
                <a:solidFill>
                  <a:schemeClr val="tx2"/>
                </a:solidFill>
              </a:rPr>
              <a:t>[</a:t>
            </a:r>
            <a:r>
              <a:rPr lang="pt-PT" sz="2200" b="1" dirty="0" smtClean="0">
                <a:solidFill>
                  <a:schemeClr val="tx2"/>
                </a:solidFill>
              </a:rPr>
              <a:t>1]</a:t>
            </a:r>
            <a:r>
              <a:rPr lang="en-GB" sz="2200" dirty="0" smtClean="0"/>
              <a:t>International </a:t>
            </a:r>
            <a:r>
              <a:rPr lang="en-GB" sz="2200" dirty="0"/>
              <a:t>organization for standardization, ISO 14040: Environmental management - Life Cycle Assessment - Principles and Framework, 2006.</a:t>
            </a:r>
            <a:endParaRPr lang="pt-PT" sz="2200" dirty="0" smtClean="0"/>
          </a:p>
          <a:p>
            <a:pPr algn="just"/>
            <a:r>
              <a:rPr lang="pt-PT" sz="2200" b="1" dirty="0" smtClean="0">
                <a:solidFill>
                  <a:schemeClr val="tx2"/>
                </a:solidFill>
              </a:rPr>
              <a:t>[2]</a:t>
            </a:r>
            <a:r>
              <a:rPr lang="en-GB" sz="2200" b="1" dirty="0">
                <a:solidFill>
                  <a:schemeClr val="tx2"/>
                </a:solidFill>
              </a:rPr>
              <a:t> </a:t>
            </a:r>
            <a:r>
              <a:rPr lang="en-GB" sz="2200" dirty="0"/>
              <a:t>International organization for standardization, ISO 14044: Life cycle assessment — Requirements and guidelines, 2006</a:t>
            </a:r>
            <a:r>
              <a:rPr lang="en-GB" sz="2200" dirty="0" smtClean="0"/>
              <a:t>.</a:t>
            </a:r>
          </a:p>
          <a:p>
            <a:pPr algn="just"/>
            <a:r>
              <a:rPr lang="pt-PT" sz="2200" b="1" dirty="0" smtClean="0">
                <a:solidFill>
                  <a:schemeClr val="tx2"/>
                </a:solidFill>
              </a:rPr>
              <a:t>[3] </a:t>
            </a:r>
            <a:r>
              <a:rPr lang="en-US" sz="2200" dirty="0"/>
              <a:t>European Commission – Joint Research Centre – Institute for Environment and Sustainability, The International Reference Life Cycle Data System (ILCD) Handbook – Recommendations for Life Cycle Impact Assessment in the European context – based on existing environmental impact assessment models and factors, 2012.</a:t>
            </a:r>
            <a:endParaRPr lang="en-GB" sz="22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16251804" y="34648208"/>
            <a:ext cx="482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Future work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5709043" y="35308412"/>
            <a:ext cx="13666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4"/>
              </a:buClr>
            </a:pPr>
            <a:r>
              <a:rPr lang="en-GB" sz="3600" dirty="0" smtClean="0"/>
              <a:t>Planned future work involves assessing </a:t>
            </a:r>
            <a:r>
              <a:rPr lang="en-GB" sz="3600" dirty="0"/>
              <a:t>the environmental performance of the battery as an integrating part of an energy production and supply system. A cradle-to-grave LCA and an Economic and Social-LCA for a full Sustainability performance evaluation will also be </a:t>
            </a:r>
            <a:r>
              <a:rPr lang="en-GB" sz="3600" dirty="0" smtClean="0"/>
              <a:t>conducted.</a:t>
            </a:r>
            <a:endParaRPr lang="en-GB" sz="3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15719310" y="27578391"/>
            <a:ext cx="5337274" cy="1691408"/>
            <a:chOff x="15719310" y="25086355"/>
            <a:chExt cx="5337274" cy="1691408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19">
              <a:duotone>
                <a:prstClr val="black"/>
                <a:schemeClr val="bg2">
                  <a:lumMod val="90000"/>
                  <a:tint val="45000"/>
                  <a:satMod val="400000"/>
                </a:schemeClr>
              </a:duotone>
            </a:blip>
            <a:srcRect l="39344" t="22852" r="36441" b="22140"/>
            <a:stretch/>
          </p:blipFill>
          <p:spPr>
            <a:xfrm>
              <a:off x="15719310" y="25086355"/>
              <a:ext cx="1050722" cy="1691408"/>
            </a:xfrm>
            <a:prstGeom prst="rect">
              <a:avLst/>
            </a:prstGeom>
          </p:spPr>
        </p:pic>
        <p:sp>
          <p:nvSpPr>
            <p:cNvPr id="62" name="CaixaDeTexto 61"/>
            <p:cNvSpPr txBox="1"/>
            <p:nvPr/>
          </p:nvSpPr>
          <p:spPr>
            <a:xfrm>
              <a:off x="16230600" y="25440949"/>
              <a:ext cx="4825984" cy="1104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Conclusions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pic>
        <p:nvPicPr>
          <p:cNvPr id="63" name="Imagem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6" y="234832"/>
            <a:ext cx="5528374" cy="1563331"/>
          </a:xfrm>
          <a:prstGeom prst="rect">
            <a:avLst/>
          </a:prstGeom>
        </p:spPr>
      </p:pic>
      <p:sp>
        <p:nvSpPr>
          <p:cNvPr id="65" name="Retângulo 4"/>
          <p:cNvSpPr/>
          <p:nvPr/>
        </p:nvSpPr>
        <p:spPr>
          <a:xfrm>
            <a:off x="11933636" y="93002"/>
            <a:ext cx="11227692" cy="216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46" b="1" strike="dblStrike" dirty="0">
                <a:solidFill>
                  <a:schemeClr val="accent4">
                    <a:lumMod val="75000"/>
                  </a:schemeClr>
                </a:solidFill>
              </a:rPr>
              <a:t>13th International Chemical and Biological Engineering Conference</a:t>
            </a:r>
          </a:p>
          <a:p>
            <a:r>
              <a:rPr lang="pt-PT" sz="3364" b="1" strike="dblStrike" dirty="0">
                <a:solidFill>
                  <a:srgbClr val="006600"/>
                </a:solidFill>
              </a:rPr>
              <a:t>Aveiro (Portugal)   October 2-4, 2018</a:t>
            </a:r>
            <a:endParaRPr lang="en-US" sz="3364" strike="dblStrike" dirty="0">
              <a:solidFill>
                <a:srgbClr val="006600"/>
              </a:solidFill>
            </a:endParaRPr>
          </a:p>
        </p:txBody>
      </p:sp>
      <p:pic>
        <p:nvPicPr>
          <p:cNvPr id="66" name="Imagem 6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674" y="113379"/>
            <a:ext cx="8323934" cy="1800064"/>
          </a:xfrm>
          <a:prstGeom prst="rect">
            <a:avLst/>
          </a:prstGeom>
        </p:spPr>
      </p:pic>
      <p:sp>
        <p:nvSpPr>
          <p:cNvPr id="67" name="CaixaDeTexto 66"/>
          <p:cNvSpPr txBox="1"/>
          <p:nvPr/>
        </p:nvSpPr>
        <p:spPr>
          <a:xfrm>
            <a:off x="15384909" y="29067986"/>
            <a:ext cx="13990301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4320"/>
              </a:lnSpc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chemeClr val="accent1"/>
                </a:solidFill>
              </a:rPr>
              <a:t>Cell stack </a:t>
            </a:r>
            <a:r>
              <a:rPr lang="en-GB" sz="3600" b="1" dirty="0">
                <a:solidFill>
                  <a:schemeClr val="accent1"/>
                </a:solidFill>
              </a:rPr>
              <a:t>components </a:t>
            </a:r>
            <a:r>
              <a:rPr lang="en-GB" sz="3600" dirty="0"/>
              <a:t>and the </a:t>
            </a:r>
            <a:r>
              <a:rPr lang="en-GB" sz="3600" b="1" dirty="0">
                <a:solidFill>
                  <a:schemeClr val="accent1"/>
                </a:solidFill>
              </a:rPr>
              <a:t>vanadium electrolytes </a:t>
            </a:r>
            <a:r>
              <a:rPr lang="en-GB" sz="3600" dirty="0"/>
              <a:t>are the largest contributors to the potential environmental impacts in the production </a:t>
            </a:r>
            <a:r>
              <a:rPr lang="en-GB" sz="3600" dirty="0" smtClean="0"/>
              <a:t>phase</a:t>
            </a:r>
            <a:r>
              <a:rPr lang="en-GB" sz="3600" dirty="0"/>
              <a:t>;</a:t>
            </a:r>
            <a:endParaRPr lang="en-GB" sz="3600" dirty="0" smtClean="0"/>
          </a:p>
          <a:p>
            <a:pPr marL="571500" indent="-571500" algn="just">
              <a:lnSpc>
                <a:spcPts val="4320"/>
              </a:lnSpc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The </a:t>
            </a:r>
            <a:r>
              <a:rPr lang="en-GB" sz="3600" dirty="0"/>
              <a:t>impacts can be significantly reduced by </a:t>
            </a:r>
            <a:r>
              <a:rPr lang="en-GB" sz="3600" b="1" dirty="0">
                <a:solidFill>
                  <a:schemeClr val="accent1"/>
                </a:solidFill>
              </a:rPr>
              <a:t>using recycled and local materials or </a:t>
            </a:r>
            <a:r>
              <a:rPr lang="en-GB" sz="3600" b="1" dirty="0" smtClean="0">
                <a:solidFill>
                  <a:schemeClr val="accent1"/>
                </a:solidFill>
              </a:rPr>
              <a:t>components</a:t>
            </a:r>
            <a:r>
              <a:rPr lang="en-GB" sz="3600" dirty="0" smtClean="0"/>
              <a:t>;</a:t>
            </a:r>
          </a:p>
          <a:p>
            <a:pPr marL="571500" indent="-571500" algn="just">
              <a:lnSpc>
                <a:spcPts val="4320"/>
              </a:lnSpc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The </a:t>
            </a:r>
            <a:r>
              <a:rPr lang="en-GB" sz="3600" b="1" dirty="0">
                <a:solidFill>
                  <a:schemeClr val="accent1"/>
                </a:solidFill>
              </a:rPr>
              <a:t>vanadium electrolytes contribute 65 % to acidification and 75 % to the mineral, fossil and renewable resource depletion</a:t>
            </a:r>
            <a:r>
              <a:rPr lang="en-GB" sz="3600" dirty="0"/>
              <a:t>, mainly due to production of the sulphuric acid present in the </a:t>
            </a:r>
            <a:r>
              <a:rPr lang="en-GB" sz="3600" dirty="0" smtClean="0"/>
              <a:t>electrolytes;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9037885" y="20287584"/>
            <a:ext cx="800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smtClean="0">
                <a:solidFill>
                  <a:schemeClr val="tx2"/>
                </a:solidFill>
              </a:rPr>
              <a:t>Fig.2.</a:t>
            </a:r>
            <a:r>
              <a:rPr lang="en-GB" sz="2800" dirty="0" smtClean="0">
                <a:solidFill>
                  <a:schemeClr val="tx2"/>
                </a:solidFill>
              </a:rPr>
              <a:t> Vanadium RFB prototype developed by LEPABE.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987655" y="19204786"/>
            <a:ext cx="1608918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b="1" dirty="0" smtClean="0"/>
              <a:t>The Goal &amp; Scope is to identify:</a:t>
            </a:r>
          </a:p>
          <a:p>
            <a:pPr marL="1257300" lvl="1" indent="-533400" algn="just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3600" dirty="0" smtClean="0"/>
              <a:t>The </a:t>
            </a:r>
            <a:r>
              <a:rPr lang="en-GB" sz="3600" b="1" dirty="0" smtClean="0">
                <a:solidFill>
                  <a:schemeClr val="accent1"/>
                </a:solidFill>
              </a:rPr>
              <a:t>main potential environmental </a:t>
            </a:r>
          </a:p>
          <a:p>
            <a:pPr marL="1181100" lvl="1" algn="just">
              <a:buClr>
                <a:schemeClr val="accent4"/>
              </a:buClr>
            </a:pPr>
            <a:r>
              <a:rPr lang="en-GB" sz="3600" b="1" dirty="0" smtClean="0">
                <a:solidFill>
                  <a:schemeClr val="accent1"/>
                </a:solidFill>
              </a:rPr>
              <a:t>impacts occurring during </a:t>
            </a:r>
          </a:p>
          <a:p>
            <a:pPr marL="1181100" lvl="1" algn="just">
              <a:buClr>
                <a:schemeClr val="accent4"/>
              </a:buClr>
            </a:pPr>
            <a:r>
              <a:rPr lang="en-GB" sz="3600" b="1" dirty="0" smtClean="0">
                <a:solidFill>
                  <a:schemeClr val="accent1"/>
                </a:solidFill>
              </a:rPr>
              <a:t>production</a:t>
            </a:r>
            <a:r>
              <a:rPr lang="en-GB" sz="3600" dirty="0" smtClean="0"/>
              <a:t>;</a:t>
            </a:r>
          </a:p>
          <a:p>
            <a:pPr marL="1257300" lvl="1" indent="-533400" algn="just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3600" dirty="0" smtClean="0"/>
              <a:t>The </a:t>
            </a:r>
            <a:r>
              <a:rPr lang="en-GB" sz="3600" b="1" dirty="0" smtClean="0">
                <a:solidFill>
                  <a:schemeClr val="accent1"/>
                </a:solidFill>
              </a:rPr>
              <a:t>key eco-design opportunities to improve the </a:t>
            </a:r>
            <a:r>
              <a:rPr lang="en-GB" sz="3600" dirty="0" smtClean="0"/>
              <a:t>environmental performance of the overall system.</a:t>
            </a:r>
          </a:p>
          <a:p>
            <a:pPr marL="857250" indent="-85725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dirty="0" smtClean="0"/>
              <a:t> </a:t>
            </a:r>
            <a:r>
              <a:rPr lang="en-GB" sz="3600" b="1" dirty="0" smtClean="0"/>
              <a:t>Life Cycle Inventory (LCI):</a:t>
            </a:r>
          </a:p>
          <a:p>
            <a:pPr marL="1257300" lvl="1" indent="-533400" algn="just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3600" dirty="0" smtClean="0"/>
              <a:t>Energy and material flows within the system boundaries </a:t>
            </a:r>
            <a:r>
              <a:rPr lang="en-GB" sz="3600" b="1" dirty="0" smtClean="0">
                <a:solidFill>
                  <a:schemeClr val="tx2"/>
                </a:solidFill>
              </a:rPr>
              <a:t>(Fig.3.)</a:t>
            </a:r>
            <a:r>
              <a:rPr lang="en-GB" sz="3600" dirty="0" smtClean="0"/>
              <a:t>;</a:t>
            </a:r>
          </a:p>
          <a:p>
            <a:pPr marL="1257300" lvl="1" indent="-533400" algn="just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3600" dirty="0" smtClean="0"/>
              <a:t>Primary data from the VRFB prototype design team;</a:t>
            </a:r>
          </a:p>
          <a:p>
            <a:pPr marL="1257300" lvl="1" indent="-533400" algn="just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3600" dirty="0" smtClean="0"/>
              <a:t>Secondary data from available literature and the </a:t>
            </a:r>
            <a:r>
              <a:rPr lang="en-GB" sz="3600" b="1" dirty="0" smtClean="0">
                <a:solidFill>
                  <a:schemeClr val="accent1"/>
                </a:solidFill>
              </a:rPr>
              <a:t>Ecoinvent database V.3.4.</a:t>
            </a:r>
            <a:r>
              <a:rPr lang="en-GB" sz="3600" dirty="0" smtClean="0"/>
              <a:t>, considering European conditions.</a:t>
            </a:r>
          </a:p>
          <a:p>
            <a:pPr marL="571500" indent="-57150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GB" sz="3600" b="1" dirty="0" smtClean="0"/>
              <a:t>Method: </a:t>
            </a:r>
            <a:r>
              <a:rPr lang="en-GB" sz="3600" dirty="0"/>
              <a:t>International Reference Life Cycle Data System (ILCD) 2011 Midpoint+ </a:t>
            </a:r>
            <a:r>
              <a:rPr lang="en-GB" sz="3600" dirty="0" smtClean="0"/>
              <a:t>V.1.10 </a:t>
            </a:r>
            <a:r>
              <a:rPr lang="en-GB" sz="3600" b="1" dirty="0" smtClean="0">
                <a:solidFill>
                  <a:schemeClr val="tx2"/>
                </a:solidFill>
              </a:rPr>
              <a:t>[3]</a:t>
            </a:r>
            <a:r>
              <a:rPr lang="en-GB" sz="3600" dirty="0" smtClean="0"/>
              <a:t>, using software </a:t>
            </a:r>
            <a:r>
              <a:rPr lang="en-GB" sz="3600" b="1" dirty="0">
                <a:solidFill>
                  <a:schemeClr val="accent1"/>
                </a:solidFill>
              </a:rPr>
              <a:t>SimaPro</a:t>
            </a:r>
            <a:r>
              <a:rPr lang="en-GB" sz="3600" b="1" baseline="30000" dirty="0">
                <a:solidFill>
                  <a:schemeClr val="accent1"/>
                </a:solidFill>
              </a:rPr>
              <a:t>TM</a:t>
            </a:r>
            <a:r>
              <a:rPr lang="en-GB" sz="3600" b="1" dirty="0">
                <a:solidFill>
                  <a:schemeClr val="accent1"/>
                </a:solidFill>
              </a:rPr>
              <a:t> V8.5.2.0</a:t>
            </a:r>
            <a:r>
              <a:rPr lang="en-GB" sz="3600" b="1" dirty="0" smtClean="0">
                <a:solidFill>
                  <a:schemeClr val="accent1"/>
                </a:solidFill>
              </a:rPr>
              <a:t>.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pic>
        <p:nvPicPr>
          <p:cNvPr id="58" name="Imagem 57"/>
          <p:cNvPicPr/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56610" r="23942"/>
          <a:stretch/>
        </p:blipFill>
        <p:spPr bwMode="auto">
          <a:xfrm>
            <a:off x="9092362" y="15136217"/>
            <a:ext cx="7892104" cy="5000632"/>
          </a:xfrm>
          <a:prstGeom prst="rect">
            <a:avLst/>
          </a:prstGeom>
          <a:ln w="76200">
            <a:noFill/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207545"/>
            <a:ext cx="1957903" cy="19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FA3A438-FD16-4C4C-96C2-724FBD026AFA}">
  <we:reference id="wa104178141" version="3.10.0.124" store="en-US" storeType="OMEX"/>
  <we:alternateReferences>
    <we:reference id="wa104178141" version="3.10.0.124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702</Words>
  <Application>Microsoft Office PowerPoint</Application>
  <PresentationFormat>Personalizados</PresentationFormat>
  <Paragraphs>52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MS Mincho</vt:lpstr>
      <vt:lpstr>Wingdings</vt:lpstr>
      <vt:lpstr>Office Theme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Claudio</dc:creator>
  <cp:lastModifiedBy>Reviewer</cp:lastModifiedBy>
  <cp:revision>359</cp:revision>
  <cp:lastPrinted>2018-07-19T08:12:58Z</cp:lastPrinted>
  <dcterms:created xsi:type="dcterms:W3CDTF">2014-08-25T16:53:06Z</dcterms:created>
  <dcterms:modified xsi:type="dcterms:W3CDTF">2021-03-30T16:06:10Z</dcterms:modified>
</cp:coreProperties>
</file>